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aleway"/>
      <p:regular r:id="rId51"/>
      <p:bold r:id="rId52"/>
      <p:italic r:id="rId53"/>
      <p:boldItalic r:id="rId54"/>
    </p:embeddedFont>
    <p:embeddedFont>
      <p:font typeface="Roboto"/>
      <p:regular r:id="rId55"/>
      <p:bold r:id="rId56"/>
      <p:italic r:id="rId57"/>
      <p:boldItalic r:id="rId58"/>
    </p:embeddedFont>
    <p:embeddedFont>
      <p:font typeface="Nunito"/>
      <p:regular r:id="rId59"/>
      <p:bold r:id="rId60"/>
      <p:italic r:id="rId61"/>
      <p:boldItalic r:id="rId62"/>
    </p:embeddedFont>
    <p:embeddedFont>
      <p:font typeface="Playfair Display"/>
      <p:regular r:id="rId63"/>
      <p:bold r:id="rId64"/>
      <p:italic r:id="rId65"/>
      <p:boldItalic r:id="rId66"/>
    </p:embeddedFont>
    <p:embeddedFont>
      <p:font typeface="Raleway Thin"/>
      <p:regular r:id="rId67"/>
      <p:bold r:id="rId68"/>
      <p:italic r:id="rId69"/>
      <p:boldItalic r:id="rId70"/>
    </p:embeddedFont>
    <p:embeddedFont>
      <p:font typeface="Barlow Medium"/>
      <p:regular r:id="rId71"/>
      <p:bold r:id="rId72"/>
      <p:italic r:id="rId73"/>
      <p:boldItalic r:id="rId74"/>
    </p:embeddedFont>
    <p:embeddedFont>
      <p:font typeface="Barlow SemiBold"/>
      <p:regular r:id="rId75"/>
      <p:bold r:id="rId76"/>
      <p:italic r:id="rId77"/>
      <p:boldItalic r:id="rId78"/>
    </p:embeddedFont>
    <p:embeddedFont>
      <p:font typeface="Barlow Light"/>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3" roundtripDataSignature="AMtx7mjJhX9wHIYsyFEk+ci5uSWDnH/e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customschemas.google.com/relationships/presentationmetadata" Target="meta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arlowLight-bold.fntdata"/><Relationship Id="rId82" Type="http://schemas.openxmlformats.org/officeDocument/2006/relationships/font" Target="fonts/BarlowLight-boldItalic.fntdata"/><Relationship Id="rId81" Type="http://schemas.openxmlformats.org/officeDocument/2006/relationships/font" Target="fonts/Barlow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Medium-italic.fntdata"/><Relationship Id="rId72" Type="http://schemas.openxmlformats.org/officeDocument/2006/relationships/font" Target="fonts/BarlowMedium-bold.fntdata"/><Relationship Id="rId31" Type="http://schemas.openxmlformats.org/officeDocument/2006/relationships/slide" Target="slides/slide25.xml"/><Relationship Id="rId75" Type="http://schemas.openxmlformats.org/officeDocument/2006/relationships/font" Target="fonts/BarlowSemiBold-regular.fntdata"/><Relationship Id="rId30" Type="http://schemas.openxmlformats.org/officeDocument/2006/relationships/slide" Target="slides/slide24.xml"/><Relationship Id="rId74" Type="http://schemas.openxmlformats.org/officeDocument/2006/relationships/font" Target="fonts/BarlowMedium-boldItalic.fntdata"/><Relationship Id="rId33" Type="http://schemas.openxmlformats.org/officeDocument/2006/relationships/slide" Target="slides/slide27.xml"/><Relationship Id="rId77" Type="http://schemas.openxmlformats.org/officeDocument/2006/relationships/font" Target="fonts/BarlowSemiBold-italic.fntdata"/><Relationship Id="rId32" Type="http://schemas.openxmlformats.org/officeDocument/2006/relationships/slide" Target="slides/slide26.xml"/><Relationship Id="rId76" Type="http://schemas.openxmlformats.org/officeDocument/2006/relationships/font" Target="fonts/BarlowSemiBold-bold.fntdata"/><Relationship Id="rId35" Type="http://schemas.openxmlformats.org/officeDocument/2006/relationships/slide" Target="slides/slide29.xml"/><Relationship Id="rId79" Type="http://schemas.openxmlformats.org/officeDocument/2006/relationships/font" Target="fonts/BarlowLight-regular.fntdata"/><Relationship Id="rId34" Type="http://schemas.openxmlformats.org/officeDocument/2006/relationships/slide" Target="slides/slide28.xml"/><Relationship Id="rId78" Type="http://schemas.openxmlformats.org/officeDocument/2006/relationships/font" Target="fonts/BarlowSemiBold-boldItalic.fntdata"/><Relationship Id="rId71" Type="http://schemas.openxmlformats.org/officeDocument/2006/relationships/font" Target="fonts/BarlowMedium-regular.fntdata"/><Relationship Id="rId70" Type="http://schemas.openxmlformats.org/officeDocument/2006/relationships/font" Target="fonts/RalewayThin-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4.xml"/><Relationship Id="rId64" Type="http://schemas.openxmlformats.org/officeDocument/2006/relationships/font" Target="fonts/PlayfairDisplay-bold.fntdata"/><Relationship Id="rId63" Type="http://schemas.openxmlformats.org/officeDocument/2006/relationships/font" Target="fonts/PlayfairDisplay-regular.fntdata"/><Relationship Id="rId22" Type="http://schemas.openxmlformats.org/officeDocument/2006/relationships/slide" Target="slides/slide16.xml"/><Relationship Id="rId66" Type="http://schemas.openxmlformats.org/officeDocument/2006/relationships/font" Target="fonts/PlayfairDisplay-boldItalic.fntdata"/><Relationship Id="rId21" Type="http://schemas.openxmlformats.org/officeDocument/2006/relationships/slide" Target="slides/slide15.xml"/><Relationship Id="rId65" Type="http://schemas.openxmlformats.org/officeDocument/2006/relationships/font" Target="fonts/PlayfairDisplay-italic.fntdata"/><Relationship Id="rId24" Type="http://schemas.openxmlformats.org/officeDocument/2006/relationships/slide" Target="slides/slide18.xml"/><Relationship Id="rId68" Type="http://schemas.openxmlformats.org/officeDocument/2006/relationships/font" Target="fonts/RalewayThin-bold.fntdata"/><Relationship Id="rId23" Type="http://schemas.openxmlformats.org/officeDocument/2006/relationships/slide" Target="slides/slide17.xml"/><Relationship Id="rId67" Type="http://schemas.openxmlformats.org/officeDocument/2006/relationships/font" Target="fonts/RalewayThin-regular.fntdata"/><Relationship Id="rId60" Type="http://schemas.openxmlformats.org/officeDocument/2006/relationships/font" Target="fonts/Nuni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Thin-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regular.fntdata"/><Relationship Id="rId50" Type="http://schemas.openxmlformats.org/officeDocument/2006/relationships/slide" Target="slides/slide44.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font" Target="fonts/Raleway-boldItalic.fntdata"/><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Nunito-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445198d57_2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b445198d57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45"/>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5"/>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5"/>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5"/>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45"/>
          <p:cNvGrpSpPr/>
          <p:nvPr/>
        </p:nvGrpSpPr>
        <p:grpSpPr>
          <a:xfrm>
            <a:off x="255200" y="592"/>
            <a:ext cx="2250363" cy="1044300"/>
            <a:chOff x="255200" y="592"/>
            <a:chExt cx="2250363" cy="1044300"/>
          </a:xfrm>
        </p:grpSpPr>
        <p:sp>
          <p:nvSpPr>
            <p:cNvPr id="15" name="Google Shape;15;p4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5"/>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5"/>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45"/>
          <p:cNvGrpSpPr/>
          <p:nvPr/>
        </p:nvGrpSpPr>
        <p:grpSpPr>
          <a:xfrm>
            <a:off x="905395" y="592"/>
            <a:ext cx="2250363" cy="1044300"/>
            <a:chOff x="905395" y="592"/>
            <a:chExt cx="2250363" cy="1044300"/>
          </a:xfrm>
        </p:grpSpPr>
        <p:sp>
          <p:nvSpPr>
            <p:cNvPr id="19" name="Google Shape;19;p45"/>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5"/>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5"/>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45"/>
          <p:cNvGrpSpPr/>
          <p:nvPr/>
        </p:nvGrpSpPr>
        <p:grpSpPr>
          <a:xfrm>
            <a:off x="7057468" y="5088"/>
            <a:ext cx="1851282" cy="752108"/>
            <a:chOff x="6917201" y="0"/>
            <a:chExt cx="2227777" cy="863400"/>
          </a:xfrm>
        </p:grpSpPr>
        <p:sp>
          <p:nvSpPr>
            <p:cNvPr id="23" name="Google Shape;23;p4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45"/>
          <p:cNvGrpSpPr/>
          <p:nvPr/>
        </p:nvGrpSpPr>
        <p:grpSpPr>
          <a:xfrm>
            <a:off x="6553032" y="4217852"/>
            <a:ext cx="2389068" cy="925737"/>
            <a:chOff x="6917201" y="0"/>
            <a:chExt cx="2227777" cy="863400"/>
          </a:xfrm>
        </p:grpSpPr>
        <p:sp>
          <p:nvSpPr>
            <p:cNvPr id="27" name="Google Shape;27;p45"/>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5"/>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5"/>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45"/>
          <p:cNvGrpSpPr/>
          <p:nvPr/>
        </p:nvGrpSpPr>
        <p:grpSpPr>
          <a:xfrm>
            <a:off x="199149" y="4055652"/>
            <a:ext cx="2795413" cy="1083308"/>
            <a:chOff x="6917201" y="0"/>
            <a:chExt cx="2227777" cy="863400"/>
          </a:xfrm>
        </p:grpSpPr>
        <p:sp>
          <p:nvSpPr>
            <p:cNvPr id="31" name="Google Shape;31;p4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45"/>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45"/>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5" name="Shape 105"/>
        <p:cNvGrpSpPr/>
        <p:nvPr/>
      </p:nvGrpSpPr>
      <p:grpSpPr>
        <a:xfrm>
          <a:off x="0" y="0"/>
          <a:ext cx="0" cy="0"/>
          <a:chOff x="0" y="0"/>
          <a:chExt cx="0" cy="0"/>
        </a:xfrm>
      </p:grpSpPr>
      <p:sp>
        <p:nvSpPr>
          <p:cNvPr id="106" name="Google Shape;106;p5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4"/>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4"/>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0" name="Google Shape;110;p5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11" name="Shape 111"/>
        <p:cNvGrpSpPr/>
        <p:nvPr/>
      </p:nvGrpSpPr>
      <p:grpSpPr>
        <a:xfrm>
          <a:off x="0" y="0"/>
          <a:ext cx="0" cy="0"/>
          <a:chOff x="0" y="0"/>
          <a:chExt cx="0" cy="0"/>
        </a:xfrm>
      </p:grpSpPr>
      <p:sp>
        <p:nvSpPr>
          <p:cNvPr id="112" name="Google Shape;112;p55"/>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55"/>
          <p:cNvGrpSpPr/>
          <p:nvPr/>
        </p:nvGrpSpPr>
        <p:grpSpPr>
          <a:xfrm>
            <a:off x="5959222" y="4119576"/>
            <a:ext cx="2520951" cy="1024165"/>
            <a:chOff x="6917201" y="0"/>
            <a:chExt cx="2227777" cy="863400"/>
          </a:xfrm>
        </p:grpSpPr>
        <p:sp>
          <p:nvSpPr>
            <p:cNvPr id="114" name="Google Shape;114;p5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55"/>
          <p:cNvGrpSpPr/>
          <p:nvPr/>
        </p:nvGrpSpPr>
        <p:grpSpPr>
          <a:xfrm>
            <a:off x="199149" y="2"/>
            <a:ext cx="2795413" cy="1083308"/>
            <a:chOff x="6917201" y="0"/>
            <a:chExt cx="2227777" cy="863400"/>
          </a:xfrm>
        </p:grpSpPr>
        <p:sp>
          <p:nvSpPr>
            <p:cNvPr id="118" name="Google Shape;118;p5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55"/>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55"/>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3" name="Google Shape;123;p5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28" name="Shape 128"/>
        <p:cNvGrpSpPr/>
        <p:nvPr/>
      </p:nvGrpSpPr>
      <p:grpSpPr>
        <a:xfrm>
          <a:off x="0" y="0"/>
          <a:ext cx="0" cy="0"/>
          <a:chOff x="0" y="0"/>
          <a:chExt cx="0" cy="0"/>
        </a:xfrm>
      </p:grpSpPr>
      <p:sp>
        <p:nvSpPr>
          <p:cNvPr id="129" name="Google Shape;129;gb445198d57_2_4"/>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30" name="Google Shape;130;gb445198d57_2_4"/>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b445198d57_2_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gb445198d57_2_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b445198d57_2_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35" name="Shape 135"/>
        <p:cNvGrpSpPr/>
        <p:nvPr/>
      </p:nvGrpSpPr>
      <p:grpSpPr>
        <a:xfrm>
          <a:off x="0" y="0"/>
          <a:ext cx="0" cy="0"/>
          <a:chOff x="0" y="0"/>
          <a:chExt cx="0" cy="0"/>
        </a:xfrm>
      </p:grpSpPr>
      <p:sp>
        <p:nvSpPr>
          <p:cNvPr id="136" name="Google Shape;136;gb445198d57_2_11"/>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b445198d57_2_11"/>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b445198d57_2_1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139" name="Google Shape;139;gb445198d57_2_11"/>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55600" lvl="3" marL="1828800" algn="l">
              <a:lnSpc>
                <a:spcPct val="110000"/>
              </a:lnSpc>
              <a:spcBef>
                <a:spcPts val="600"/>
              </a:spcBef>
              <a:spcAft>
                <a:spcPts val="0"/>
              </a:spcAft>
              <a:buSzPts val="2000"/>
              <a:buChar char="▹"/>
              <a:defRPr/>
            </a:lvl4pPr>
            <a:lvl5pPr indent="-355600" lvl="4" marL="2286000" algn="l">
              <a:lnSpc>
                <a:spcPct val="110000"/>
              </a:lnSpc>
              <a:spcBef>
                <a:spcPts val="600"/>
              </a:spcBef>
              <a:spcAft>
                <a:spcPts val="0"/>
              </a:spcAft>
              <a:buSzPts val="2000"/>
              <a:buChar char="▹"/>
              <a:defRPr/>
            </a:lvl5pPr>
            <a:lvl6pPr indent="-355600" lvl="5" marL="2743200" algn="l">
              <a:lnSpc>
                <a:spcPct val="110000"/>
              </a:lnSpc>
              <a:spcBef>
                <a:spcPts val="600"/>
              </a:spcBef>
              <a:spcAft>
                <a:spcPts val="0"/>
              </a:spcAft>
              <a:buSzPts val="2000"/>
              <a:buChar char="▹"/>
              <a:defRPr/>
            </a:lvl6pPr>
            <a:lvl7pPr indent="-355600" lvl="6" marL="3200400" algn="l">
              <a:lnSpc>
                <a:spcPct val="110000"/>
              </a:lnSpc>
              <a:spcBef>
                <a:spcPts val="600"/>
              </a:spcBef>
              <a:spcAft>
                <a:spcPts val="0"/>
              </a:spcAft>
              <a:buSzPts val="2000"/>
              <a:buChar char="▹"/>
              <a:defRPr/>
            </a:lvl7pPr>
            <a:lvl8pPr indent="-355600" lvl="7" marL="3657600" algn="l">
              <a:lnSpc>
                <a:spcPct val="110000"/>
              </a:lnSpc>
              <a:spcBef>
                <a:spcPts val="600"/>
              </a:spcBef>
              <a:spcAft>
                <a:spcPts val="0"/>
              </a:spcAft>
              <a:buSzPts val="2000"/>
              <a:buChar char="▹"/>
              <a:defRPr/>
            </a:lvl8pPr>
            <a:lvl9pPr indent="-355600" lvl="8" marL="4114800" algn="l">
              <a:lnSpc>
                <a:spcPct val="110000"/>
              </a:lnSpc>
              <a:spcBef>
                <a:spcPts val="600"/>
              </a:spcBef>
              <a:spcAft>
                <a:spcPts val="0"/>
              </a:spcAft>
              <a:buSzPts val="2000"/>
              <a:buChar char="▹"/>
              <a:defRPr/>
            </a:lvl9pPr>
          </a:lstStyle>
          <a:p/>
        </p:txBody>
      </p:sp>
      <p:sp>
        <p:nvSpPr>
          <p:cNvPr id="140" name="Google Shape;140;gb445198d57_2_1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41" name="Shape 141"/>
        <p:cNvGrpSpPr/>
        <p:nvPr/>
      </p:nvGrpSpPr>
      <p:grpSpPr>
        <a:xfrm>
          <a:off x="0" y="0"/>
          <a:ext cx="0" cy="0"/>
          <a:chOff x="0" y="0"/>
          <a:chExt cx="0" cy="0"/>
        </a:xfrm>
      </p:grpSpPr>
      <p:sp>
        <p:nvSpPr>
          <p:cNvPr id="142" name="Google Shape;142;gb445198d57_2_1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b445198d57_2_1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b445198d57_2_17"/>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145" name="Google Shape;145;gb445198d57_2_17"/>
          <p:cNvSpPr txBox="1"/>
          <p:nvPr>
            <p:ph idx="1" type="body"/>
          </p:nvPr>
        </p:nvSpPr>
        <p:spPr>
          <a:xfrm>
            <a:off x="457200" y="1995750"/>
            <a:ext cx="2682600" cy="26790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sz="1800"/>
            </a:lvl1pPr>
            <a:lvl2pPr indent="-342900" lvl="1" marL="914400" algn="l">
              <a:lnSpc>
                <a:spcPct val="110000"/>
              </a:lnSpc>
              <a:spcBef>
                <a:spcPts val="600"/>
              </a:spcBef>
              <a:spcAft>
                <a:spcPts val="0"/>
              </a:spcAft>
              <a:buSzPts val="1800"/>
              <a:buChar char="▹"/>
              <a:defRPr sz="1800"/>
            </a:lvl2pPr>
            <a:lvl3pPr indent="-342900" lvl="2" marL="1371600" algn="l">
              <a:lnSpc>
                <a:spcPct val="110000"/>
              </a:lnSpc>
              <a:spcBef>
                <a:spcPts val="600"/>
              </a:spcBef>
              <a:spcAft>
                <a:spcPts val="0"/>
              </a:spcAft>
              <a:buSzPts val="1800"/>
              <a:buChar char="▹"/>
              <a:defRPr sz="1800"/>
            </a:lvl3pPr>
            <a:lvl4pPr indent="-342900" lvl="3" marL="1828800" algn="l">
              <a:lnSpc>
                <a:spcPct val="110000"/>
              </a:lnSpc>
              <a:spcBef>
                <a:spcPts val="600"/>
              </a:spcBef>
              <a:spcAft>
                <a:spcPts val="0"/>
              </a:spcAft>
              <a:buSzPts val="1800"/>
              <a:buChar char="▹"/>
              <a:defRPr sz="1800"/>
            </a:lvl4pPr>
            <a:lvl5pPr indent="-342900" lvl="4" marL="2286000" algn="l">
              <a:lnSpc>
                <a:spcPct val="110000"/>
              </a:lnSpc>
              <a:spcBef>
                <a:spcPts val="600"/>
              </a:spcBef>
              <a:spcAft>
                <a:spcPts val="0"/>
              </a:spcAft>
              <a:buSzPts val="1800"/>
              <a:buChar char="▹"/>
              <a:defRPr sz="1800"/>
            </a:lvl5pPr>
            <a:lvl6pPr indent="-342900" lvl="5" marL="2743200" algn="l">
              <a:lnSpc>
                <a:spcPct val="110000"/>
              </a:lnSpc>
              <a:spcBef>
                <a:spcPts val="600"/>
              </a:spcBef>
              <a:spcAft>
                <a:spcPts val="0"/>
              </a:spcAft>
              <a:buSzPts val="1800"/>
              <a:buChar char="▹"/>
              <a:defRPr sz="1800"/>
            </a:lvl6pPr>
            <a:lvl7pPr indent="-342900" lvl="6" marL="3200400" algn="l">
              <a:lnSpc>
                <a:spcPct val="110000"/>
              </a:lnSpc>
              <a:spcBef>
                <a:spcPts val="600"/>
              </a:spcBef>
              <a:spcAft>
                <a:spcPts val="0"/>
              </a:spcAft>
              <a:buSzPts val="1800"/>
              <a:buChar char="▹"/>
              <a:defRPr sz="1800"/>
            </a:lvl7pPr>
            <a:lvl8pPr indent="-342900" lvl="7" marL="3657600" algn="l">
              <a:lnSpc>
                <a:spcPct val="110000"/>
              </a:lnSpc>
              <a:spcBef>
                <a:spcPts val="600"/>
              </a:spcBef>
              <a:spcAft>
                <a:spcPts val="0"/>
              </a:spcAft>
              <a:buSzPts val="1800"/>
              <a:buChar char="▹"/>
              <a:defRPr sz="1800"/>
            </a:lvl8pPr>
            <a:lvl9pPr indent="-342900" lvl="8" marL="4114800" algn="l">
              <a:lnSpc>
                <a:spcPct val="110000"/>
              </a:lnSpc>
              <a:spcBef>
                <a:spcPts val="600"/>
              </a:spcBef>
              <a:spcAft>
                <a:spcPts val="0"/>
              </a:spcAft>
              <a:buSzPts val="1800"/>
              <a:buChar char="▹"/>
              <a:defRPr sz="1800"/>
            </a:lvl9pPr>
          </a:lstStyle>
          <a:p/>
        </p:txBody>
      </p:sp>
      <p:sp>
        <p:nvSpPr>
          <p:cNvPr id="146" name="Google Shape;146;gb445198d57_2_17"/>
          <p:cNvSpPr txBox="1"/>
          <p:nvPr>
            <p:ph idx="2" type="body"/>
          </p:nvPr>
        </p:nvSpPr>
        <p:spPr>
          <a:xfrm>
            <a:off x="3415578" y="1995750"/>
            <a:ext cx="2682600" cy="26790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sz="1800"/>
            </a:lvl1pPr>
            <a:lvl2pPr indent="-342900" lvl="1" marL="914400" algn="l">
              <a:lnSpc>
                <a:spcPct val="110000"/>
              </a:lnSpc>
              <a:spcBef>
                <a:spcPts val="600"/>
              </a:spcBef>
              <a:spcAft>
                <a:spcPts val="0"/>
              </a:spcAft>
              <a:buSzPts val="1800"/>
              <a:buChar char="▹"/>
              <a:defRPr sz="1800"/>
            </a:lvl2pPr>
            <a:lvl3pPr indent="-342900" lvl="2" marL="1371600" algn="l">
              <a:lnSpc>
                <a:spcPct val="110000"/>
              </a:lnSpc>
              <a:spcBef>
                <a:spcPts val="600"/>
              </a:spcBef>
              <a:spcAft>
                <a:spcPts val="0"/>
              </a:spcAft>
              <a:buSzPts val="1800"/>
              <a:buChar char="▹"/>
              <a:defRPr sz="1800"/>
            </a:lvl3pPr>
            <a:lvl4pPr indent="-342900" lvl="3" marL="1828800" algn="l">
              <a:lnSpc>
                <a:spcPct val="110000"/>
              </a:lnSpc>
              <a:spcBef>
                <a:spcPts val="600"/>
              </a:spcBef>
              <a:spcAft>
                <a:spcPts val="0"/>
              </a:spcAft>
              <a:buSzPts val="1800"/>
              <a:buChar char="▹"/>
              <a:defRPr sz="1800"/>
            </a:lvl4pPr>
            <a:lvl5pPr indent="-342900" lvl="4" marL="2286000" algn="l">
              <a:lnSpc>
                <a:spcPct val="110000"/>
              </a:lnSpc>
              <a:spcBef>
                <a:spcPts val="600"/>
              </a:spcBef>
              <a:spcAft>
                <a:spcPts val="0"/>
              </a:spcAft>
              <a:buSzPts val="1800"/>
              <a:buChar char="▹"/>
              <a:defRPr sz="1800"/>
            </a:lvl5pPr>
            <a:lvl6pPr indent="-342900" lvl="5" marL="2743200" algn="l">
              <a:lnSpc>
                <a:spcPct val="110000"/>
              </a:lnSpc>
              <a:spcBef>
                <a:spcPts val="600"/>
              </a:spcBef>
              <a:spcAft>
                <a:spcPts val="0"/>
              </a:spcAft>
              <a:buSzPts val="1800"/>
              <a:buChar char="▹"/>
              <a:defRPr sz="1800"/>
            </a:lvl6pPr>
            <a:lvl7pPr indent="-342900" lvl="6" marL="3200400" algn="l">
              <a:lnSpc>
                <a:spcPct val="110000"/>
              </a:lnSpc>
              <a:spcBef>
                <a:spcPts val="600"/>
              </a:spcBef>
              <a:spcAft>
                <a:spcPts val="0"/>
              </a:spcAft>
              <a:buSzPts val="1800"/>
              <a:buChar char="▹"/>
              <a:defRPr sz="1800"/>
            </a:lvl7pPr>
            <a:lvl8pPr indent="-342900" lvl="7" marL="3657600" algn="l">
              <a:lnSpc>
                <a:spcPct val="110000"/>
              </a:lnSpc>
              <a:spcBef>
                <a:spcPts val="600"/>
              </a:spcBef>
              <a:spcAft>
                <a:spcPts val="0"/>
              </a:spcAft>
              <a:buSzPts val="1800"/>
              <a:buChar char="▹"/>
              <a:defRPr sz="1800"/>
            </a:lvl8pPr>
            <a:lvl9pPr indent="-342900" lvl="8" marL="4114800" algn="l">
              <a:lnSpc>
                <a:spcPct val="110000"/>
              </a:lnSpc>
              <a:spcBef>
                <a:spcPts val="600"/>
              </a:spcBef>
              <a:spcAft>
                <a:spcPts val="0"/>
              </a:spcAft>
              <a:buSzPts val="1800"/>
              <a:buChar char="▹"/>
              <a:defRPr sz="1800"/>
            </a:lvl9pPr>
          </a:lstStyle>
          <a:p/>
        </p:txBody>
      </p:sp>
      <p:sp>
        <p:nvSpPr>
          <p:cNvPr id="147" name="Google Shape;147;gb445198d57_2_1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8" name="Shape 148"/>
        <p:cNvGrpSpPr/>
        <p:nvPr/>
      </p:nvGrpSpPr>
      <p:grpSpPr>
        <a:xfrm>
          <a:off x="0" y="0"/>
          <a:ext cx="0" cy="0"/>
          <a:chOff x="0" y="0"/>
          <a:chExt cx="0" cy="0"/>
        </a:xfrm>
      </p:grpSpPr>
      <p:sp>
        <p:nvSpPr>
          <p:cNvPr id="149" name="Google Shape;149;gb445198d57_2_24"/>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0000"/>
              </a:lnSpc>
              <a:spcBef>
                <a:spcPts val="0"/>
              </a:spcBef>
              <a:spcAft>
                <a:spcPts val="0"/>
              </a:spcAft>
              <a:buSzPts val="5200"/>
              <a:buNone/>
              <a:defRPr sz="52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p:txBody>
      </p:sp>
      <p:sp>
        <p:nvSpPr>
          <p:cNvPr id="150" name="Google Shape;150;gb445198d57_2_24"/>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600"/>
              </a:spcBef>
              <a:spcAft>
                <a:spcPts val="0"/>
              </a:spcAft>
              <a:buSzPts val="2800"/>
              <a:buNone/>
              <a:defRPr sz="2800"/>
            </a:lvl1pPr>
            <a:lvl2pPr lvl="1" algn="ctr">
              <a:lnSpc>
                <a:spcPct val="100000"/>
              </a:lnSpc>
              <a:spcBef>
                <a:spcPts val="600"/>
              </a:spcBef>
              <a:spcAft>
                <a:spcPts val="0"/>
              </a:spcAft>
              <a:buSzPts val="2800"/>
              <a:buNone/>
              <a:defRPr sz="2800"/>
            </a:lvl2pPr>
            <a:lvl3pPr lvl="2" algn="ctr">
              <a:lnSpc>
                <a:spcPct val="100000"/>
              </a:lnSpc>
              <a:spcBef>
                <a:spcPts val="600"/>
              </a:spcBef>
              <a:spcAft>
                <a:spcPts val="0"/>
              </a:spcAft>
              <a:buSzPts val="2800"/>
              <a:buNone/>
              <a:defRPr sz="2800"/>
            </a:lvl3pPr>
            <a:lvl4pPr lvl="3" algn="ctr">
              <a:lnSpc>
                <a:spcPct val="100000"/>
              </a:lnSpc>
              <a:spcBef>
                <a:spcPts val="600"/>
              </a:spcBef>
              <a:spcAft>
                <a:spcPts val="0"/>
              </a:spcAft>
              <a:buSzPts val="2800"/>
              <a:buNone/>
              <a:defRPr sz="2800"/>
            </a:lvl4pPr>
            <a:lvl5pPr lvl="4" algn="ctr">
              <a:lnSpc>
                <a:spcPct val="100000"/>
              </a:lnSpc>
              <a:spcBef>
                <a:spcPts val="600"/>
              </a:spcBef>
              <a:spcAft>
                <a:spcPts val="0"/>
              </a:spcAft>
              <a:buSzPts val="2800"/>
              <a:buNone/>
              <a:defRPr sz="2800"/>
            </a:lvl5pPr>
            <a:lvl6pPr lvl="5" algn="ctr">
              <a:lnSpc>
                <a:spcPct val="100000"/>
              </a:lnSpc>
              <a:spcBef>
                <a:spcPts val="600"/>
              </a:spcBef>
              <a:spcAft>
                <a:spcPts val="0"/>
              </a:spcAft>
              <a:buSzPts val="2800"/>
              <a:buNone/>
              <a:defRPr sz="2800"/>
            </a:lvl6pPr>
            <a:lvl7pPr lvl="6" algn="ctr">
              <a:lnSpc>
                <a:spcPct val="100000"/>
              </a:lnSpc>
              <a:spcBef>
                <a:spcPts val="600"/>
              </a:spcBef>
              <a:spcAft>
                <a:spcPts val="0"/>
              </a:spcAft>
              <a:buSzPts val="2800"/>
              <a:buNone/>
              <a:defRPr sz="2800"/>
            </a:lvl7pPr>
            <a:lvl8pPr lvl="7" algn="ctr">
              <a:lnSpc>
                <a:spcPct val="100000"/>
              </a:lnSpc>
              <a:spcBef>
                <a:spcPts val="600"/>
              </a:spcBef>
              <a:spcAft>
                <a:spcPts val="0"/>
              </a:spcAft>
              <a:buSzPts val="2800"/>
              <a:buNone/>
              <a:defRPr sz="2800"/>
            </a:lvl8pPr>
            <a:lvl9pPr lvl="8" algn="ctr">
              <a:lnSpc>
                <a:spcPct val="100000"/>
              </a:lnSpc>
              <a:spcBef>
                <a:spcPts val="600"/>
              </a:spcBef>
              <a:spcAft>
                <a:spcPts val="0"/>
              </a:spcAft>
              <a:buSzPts val="2800"/>
              <a:buNone/>
              <a:defRPr sz="2800"/>
            </a:lvl9pPr>
          </a:lstStyle>
          <a:p/>
        </p:txBody>
      </p:sp>
      <p:sp>
        <p:nvSpPr>
          <p:cNvPr id="151" name="Google Shape;151;gb445198d57_2_24"/>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2" name="Shape 152"/>
        <p:cNvGrpSpPr/>
        <p:nvPr/>
      </p:nvGrpSpPr>
      <p:grpSpPr>
        <a:xfrm>
          <a:off x="0" y="0"/>
          <a:ext cx="0" cy="0"/>
          <a:chOff x="0" y="0"/>
          <a:chExt cx="0" cy="0"/>
        </a:xfrm>
      </p:grpSpPr>
      <p:sp>
        <p:nvSpPr>
          <p:cNvPr id="153" name="Google Shape;153;gb445198d57_2_28"/>
          <p:cNvSpPr txBox="1"/>
          <p:nvPr>
            <p:ph type="ctrTitle"/>
          </p:nvPr>
        </p:nvSpPr>
        <p:spPr>
          <a:xfrm>
            <a:off x="1085850" y="2031025"/>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154" name="Google Shape;154;gb445198d57_2_28"/>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155" name="Google Shape;155;gb445198d57_2_28"/>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b445198d57_2_2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50000">
              <a:schemeClr val="accent1"/>
            </a:gs>
            <a:gs pos="100000">
              <a:schemeClr val="accent2"/>
            </a:gs>
          </a:gsLst>
          <a:lin ang="16200038" scaled="0"/>
        </a:gradFill>
      </p:bgPr>
    </p:bg>
    <p:spTree>
      <p:nvGrpSpPr>
        <p:cNvPr id="157" name="Shape 157"/>
        <p:cNvGrpSpPr/>
        <p:nvPr/>
      </p:nvGrpSpPr>
      <p:grpSpPr>
        <a:xfrm>
          <a:off x="0" y="0"/>
          <a:ext cx="0" cy="0"/>
          <a:chOff x="0" y="0"/>
          <a:chExt cx="0" cy="0"/>
        </a:xfrm>
      </p:grpSpPr>
      <p:sp>
        <p:nvSpPr>
          <p:cNvPr id="158" name="Google Shape;158;gb445198d57_2_33"/>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b445198d57_2_33"/>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b445198d57_2_33"/>
          <p:cNvSpPr txBox="1"/>
          <p:nvPr>
            <p:ph idx="1" type="body"/>
          </p:nvPr>
        </p:nvSpPr>
        <p:spPr>
          <a:xfrm>
            <a:off x="1039050" y="1028325"/>
            <a:ext cx="4742700" cy="3579900"/>
          </a:xfrm>
          <a:prstGeom prst="rect">
            <a:avLst/>
          </a:prstGeom>
          <a:noFill/>
          <a:ln>
            <a:noFill/>
          </a:ln>
        </p:spPr>
        <p:txBody>
          <a:bodyPr anchorCtr="0" anchor="t" bIns="0" lIns="0" spcFirstLastPara="1" rIns="0" wrap="square" tIns="0">
            <a:noAutofit/>
          </a:bodyPr>
          <a:lstStyle>
            <a:lvl1pPr indent="-431800" lvl="0" marL="457200" algn="l">
              <a:lnSpc>
                <a:spcPct val="110000"/>
              </a:lnSpc>
              <a:spcBef>
                <a:spcPts val="600"/>
              </a:spcBef>
              <a:spcAft>
                <a:spcPts val="0"/>
              </a:spcAft>
              <a:buClr>
                <a:schemeClr val="lt1"/>
              </a:buClr>
              <a:buSzPts val="3200"/>
              <a:buChar char="▸"/>
              <a:defRPr sz="3200">
                <a:solidFill>
                  <a:schemeClr val="lt1"/>
                </a:solidFill>
              </a:defRPr>
            </a:lvl1pPr>
            <a:lvl2pPr indent="-431800" lvl="1" marL="914400" algn="l">
              <a:lnSpc>
                <a:spcPct val="110000"/>
              </a:lnSpc>
              <a:spcBef>
                <a:spcPts val="600"/>
              </a:spcBef>
              <a:spcAft>
                <a:spcPts val="0"/>
              </a:spcAft>
              <a:buClr>
                <a:schemeClr val="lt1"/>
              </a:buClr>
              <a:buSzPts val="3200"/>
              <a:buChar char="▹"/>
              <a:defRPr sz="3200">
                <a:solidFill>
                  <a:schemeClr val="lt1"/>
                </a:solidFill>
              </a:defRPr>
            </a:lvl2pPr>
            <a:lvl3pPr indent="-431800" lvl="2" marL="1371600" algn="l">
              <a:lnSpc>
                <a:spcPct val="110000"/>
              </a:lnSpc>
              <a:spcBef>
                <a:spcPts val="600"/>
              </a:spcBef>
              <a:spcAft>
                <a:spcPts val="0"/>
              </a:spcAft>
              <a:buClr>
                <a:schemeClr val="lt1"/>
              </a:buClr>
              <a:buSzPts val="3200"/>
              <a:buChar char="▹"/>
              <a:defRPr sz="3200">
                <a:solidFill>
                  <a:schemeClr val="lt1"/>
                </a:solidFill>
              </a:defRPr>
            </a:lvl3pPr>
            <a:lvl4pPr indent="-431800" lvl="3" marL="1828800" algn="l">
              <a:lnSpc>
                <a:spcPct val="110000"/>
              </a:lnSpc>
              <a:spcBef>
                <a:spcPts val="600"/>
              </a:spcBef>
              <a:spcAft>
                <a:spcPts val="0"/>
              </a:spcAft>
              <a:buClr>
                <a:schemeClr val="lt1"/>
              </a:buClr>
              <a:buSzPts val="3200"/>
              <a:buChar char="▹"/>
              <a:defRPr sz="3200">
                <a:solidFill>
                  <a:schemeClr val="lt1"/>
                </a:solidFill>
              </a:defRPr>
            </a:lvl4pPr>
            <a:lvl5pPr indent="-431800" lvl="4" marL="2286000" algn="l">
              <a:lnSpc>
                <a:spcPct val="110000"/>
              </a:lnSpc>
              <a:spcBef>
                <a:spcPts val="600"/>
              </a:spcBef>
              <a:spcAft>
                <a:spcPts val="0"/>
              </a:spcAft>
              <a:buClr>
                <a:schemeClr val="lt1"/>
              </a:buClr>
              <a:buSzPts val="3200"/>
              <a:buChar char="▹"/>
              <a:defRPr sz="3200">
                <a:solidFill>
                  <a:schemeClr val="lt1"/>
                </a:solidFill>
              </a:defRPr>
            </a:lvl5pPr>
            <a:lvl6pPr indent="-431800" lvl="5" marL="2743200" algn="l">
              <a:lnSpc>
                <a:spcPct val="110000"/>
              </a:lnSpc>
              <a:spcBef>
                <a:spcPts val="600"/>
              </a:spcBef>
              <a:spcAft>
                <a:spcPts val="0"/>
              </a:spcAft>
              <a:buClr>
                <a:schemeClr val="lt1"/>
              </a:buClr>
              <a:buSzPts val="3200"/>
              <a:buChar char="▹"/>
              <a:defRPr sz="3200">
                <a:solidFill>
                  <a:schemeClr val="lt1"/>
                </a:solidFill>
              </a:defRPr>
            </a:lvl6pPr>
            <a:lvl7pPr indent="-431800" lvl="6" marL="3200400" algn="l">
              <a:lnSpc>
                <a:spcPct val="110000"/>
              </a:lnSpc>
              <a:spcBef>
                <a:spcPts val="600"/>
              </a:spcBef>
              <a:spcAft>
                <a:spcPts val="0"/>
              </a:spcAft>
              <a:buClr>
                <a:schemeClr val="lt1"/>
              </a:buClr>
              <a:buSzPts val="3200"/>
              <a:buChar char="▹"/>
              <a:defRPr sz="3200">
                <a:solidFill>
                  <a:schemeClr val="lt1"/>
                </a:solidFill>
              </a:defRPr>
            </a:lvl7pPr>
            <a:lvl8pPr indent="-431800" lvl="7" marL="3657600" algn="l">
              <a:lnSpc>
                <a:spcPct val="110000"/>
              </a:lnSpc>
              <a:spcBef>
                <a:spcPts val="600"/>
              </a:spcBef>
              <a:spcAft>
                <a:spcPts val="0"/>
              </a:spcAft>
              <a:buClr>
                <a:schemeClr val="lt1"/>
              </a:buClr>
              <a:buSzPts val="3200"/>
              <a:buChar char="▹"/>
              <a:defRPr sz="3200">
                <a:solidFill>
                  <a:schemeClr val="lt1"/>
                </a:solidFill>
              </a:defRPr>
            </a:lvl8pPr>
            <a:lvl9pPr indent="-431800" lvl="8" marL="4114800" algn="l">
              <a:lnSpc>
                <a:spcPct val="110000"/>
              </a:lnSpc>
              <a:spcBef>
                <a:spcPts val="600"/>
              </a:spcBef>
              <a:spcAft>
                <a:spcPts val="0"/>
              </a:spcAft>
              <a:buClr>
                <a:schemeClr val="lt1"/>
              </a:buClr>
              <a:buSzPts val="3200"/>
              <a:buChar char="▹"/>
              <a:defRPr sz="3200">
                <a:solidFill>
                  <a:schemeClr val="lt1"/>
                </a:solidFill>
              </a:defRPr>
            </a:lvl9pPr>
          </a:lstStyle>
          <a:p/>
        </p:txBody>
      </p:sp>
      <p:sp>
        <p:nvSpPr>
          <p:cNvPr id="161" name="Google Shape;161;gb445198d57_2_33"/>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600"/>
              <a:buFont typeface="Arial"/>
              <a:buNone/>
            </a:pPr>
            <a:r>
              <a:rPr b="1" i="0" lang="en" sz="8600" u="none" cap="none" strike="noStrike">
                <a:solidFill>
                  <a:schemeClr val="accent2"/>
                </a:solidFill>
                <a:latin typeface="Raleway"/>
                <a:ea typeface="Raleway"/>
                <a:cs typeface="Raleway"/>
                <a:sym typeface="Raleway"/>
              </a:rPr>
              <a:t>“</a:t>
            </a:r>
            <a:endParaRPr b="1" i="0" sz="8600" u="none" cap="none" strike="noStrike">
              <a:solidFill>
                <a:schemeClr val="accent2"/>
              </a:solidFill>
              <a:latin typeface="Raleway"/>
              <a:ea typeface="Raleway"/>
              <a:cs typeface="Raleway"/>
              <a:sym typeface="Raleway"/>
            </a:endParaRPr>
          </a:p>
        </p:txBody>
      </p:sp>
      <p:sp>
        <p:nvSpPr>
          <p:cNvPr id="162" name="Google Shape;162;gb445198d57_2_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63" name="Shape 163"/>
        <p:cNvGrpSpPr/>
        <p:nvPr/>
      </p:nvGrpSpPr>
      <p:grpSpPr>
        <a:xfrm>
          <a:off x="0" y="0"/>
          <a:ext cx="0" cy="0"/>
          <a:chOff x="0" y="0"/>
          <a:chExt cx="0" cy="0"/>
        </a:xfrm>
      </p:grpSpPr>
      <p:sp>
        <p:nvSpPr>
          <p:cNvPr id="164" name="Google Shape;164;gb445198d57_2_3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b445198d57_2_39"/>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b445198d57_2_39"/>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167" name="Google Shape;167;gb445198d57_2_39"/>
          <p:cNvSpPr txBox="1"/>
          <p:nvPr>
            <p:ph idx="1" type="body"/>
          </p:nvPr>
        </p:nvSpPr>
        <p:spPr>
          <a:xfrm>
            <a:off x="457200" y="1995750"/>
            <a:ext cx="2563500" cy="2679000"/>
          </a:xfrm>
          <a:prstGeom prst="rect">
            <a:avLst/>
          </a:prstGeom>
          <a:noFill/>
          <a:ln>
            <a:noFill/>
          </a:ln>
        </p:spPr>
        <p:txBody>
          <a:bodyPr anchorCtr="0" anchor="t" bIns="0" lIns="0" spcFirstLastPara="1" rIns="0" wrap="square" tIns="0">
            <a:noAutofit/>
          </a:bodyPr>
          <a:lstStyle>
            <a:lvl1pPr indent="-330200" lvl="0" marL="457200" algn="l">
              <a:lnSpc>
                <a:spcPct val="110000"/>
              </a:lnSpc>
              <a:spcBef>
                <a:spcPts val="600"/>
              </a:spcBef>
              <a:spcAft>
                <a:spcPts val="0"/>
              </a:spcAft>
              <a:buSzPts val="1600"/>
              <a:buChar char="▸"/>
              <a:defRPr sz="1600"/>
            </a:lvl1pPr>
            <a:lvl2pPr indent="-330200" lvl="1" marL="914400" algn="l">
              <a:lnSpc>
                <a:spcPct val="110000"/>
              </a:lnSpc>
              <a:spcBef>
                <a:spcPts val="600"/>
              </a:spcBef>
              <a:spcAft>
                <a:spcPts val="0"/>
              </a:spcAft>
              <a:buSzPts val="1600"/>
              <a:buChar char="▹"/>
              <a:defRPr sz="1600"/>
            </a:lvl2pPr>
            <a:lvl3pPr indent="-330200" lvl="2" marL="1371600" algn="l">
              <a:lnSpc>
                <a:spcPct val="110000"/>
              </a:lnSpc>
              <a:spcBef>
                <a:spcPts val="600"/>
              </a:spcBef>
              <a:spcAft>
                <a:spcPts val="0"/>
              </a:spcAft>
              <a:buSzPts val="1600"/>
              <a:buChar char="▹"/>
              <a:defRPr sz="1600"/>
            </a:lvl3pPr>
            <a:lvl4pPr indent="-330200" lvl="3" marL="1828800" algn="l">
              <a:lnSpc>
                <a:spcPct val="110000"/>
              </a:lnSpc>
              <a:spcBef>
                <a:spcPts val="600"/>
              </a:spcBef>
              <a:spcAft>
                <a:spcPts val="0"/>
              </a:spcAft>
              <a:buSzPts val="1600"/>
              <a:buChar char="▹"/>
              <a:defRPr sz="1600"/>
            </a:lvl4pPr>
            <a:lvl5pPr indent="-330200" lvl="4" marL="2286000" algn="l">
              <a:lnSpc>
                <a:spcPct val="110000"/>
              </a:lnSpc>
              <a:spcBef>
                <a:spcPts val="600"/>
              </a:spcBef>
              <a:spcAft>
                <a:spcPts val="0"/>
              </a:spcAft>
              <a:buSzPts val="1600"/>
              <a:buChar char="▹"/>
              <a:defRPr sz="1600"/>
            </a:lvl5pPr>
            <a:lvl6pPr indent="-330200" lvl="5" marL="2743200" algn="l">
              <a:lnSpc>
                <a:spcPct val="110000"/>
              </a:lnSpc>
              <a:spcBef>
                <a:spcPts val="600"/>
              </a:spcBef>
              <a:spcAft>
                <a:spcPts val="0"/>
              </a:spcAft>
              <a:buSzPts val="1600"/>
              <a:buChar char="▹"/>
              <a:defRPr sz="1600"/>
            </a:lvl6pPr>
            <a:lvl7pPr indent="-330200" lvl="6" marL="3200400" algn="l">
              <a:lnSpc>
                <a:spcPct val="110000"/>
              </a:lnSpc>
              <a:spcBef>
                <a:spcPts val="600"/>
              </a:spcBef>
              <a:spcAft>
                <a:spcPts val="0"/>
              </a:spcAft>
              <a:buSzPts val="1600"/>
              <a:buChar char="▹"/>
              <a:defRPr sz="1600"/>
            </a:lvl7pPr>
            <a:lvl8pPr indent="-330200" lvl="7" marL="3657600" algn="l">
              <a:lnSpc>
                <a:spcPct val="110000"/>
              </a:lnSpc>
              <a:spcBef>
                <a:spcPts val="600"/>
              </a:spcBef>
              <a:spcAft>
                <a:spcPts val="0"/>
              </a:spcAft>
              <a:buSzPts val="1600"/>
              <a:buChar char="▹"/>
              <a:defRPr sz="1600"/>
            </a:lvl8pPr>
            <a:lvl9pPr indent="-330200" lvl="8" marL="4114800" algn="l">
              <a:lnSpc>
                <a:spcPct val="110000"/>
              </a:lnSpc>
              <a:spcBef>
                <a:spcPts val="600"/>
              </a:spcBef>
              <a:spcAft>
                <a:spcPts val="0"/>
              </a:spcAft>
              <a:buSzPts val="1600"/>
              <a:buChar char="▹"/>
              <a:defRPr sz="1600"/>
            </a:lvl9pPr>
          </a:lstStyle>
          <a:p/>
        </p:txBody>
      </p:sp>
      <p:sp>
        <p:nvSpPr>
          <p:cNvPr id="168" name="Google Shape;168;gb445198d57_2_39"/>
          <p:cNvSpPr txBox="1"/>
          <p:nvPr>
            <p:ph idx="2" type="body"/>
          </p:nvPr>
        </p:nvSpPr>
        <p:spPr>
          <a:xfrm>
            <a:off x="3290250" y="1995750"/>
            <a:ext cx="2563500" cy="2679000"/>
          </a:xfrm>
          <a:prstGeom prst="rect">
            <a:avLst/>
          </a:prstGeom>
          <a:noFill/>
          <a:ln>
            <a:noFill/>
          </a:ln>
        </p:spPr>
        <p:txBody>
          <a:bodyPr anchorCtr="0" anchor="t" bIns="0" lIns="0" spcFirstLastPara="1" rIns="0" wrap="square" tIns="0">
            <a:noAutofit/>
          </a:bodyPr>
          <a:lstStyle>
            <a:lvl1pPr indent="-330200" lvl="0" marL="457200" algn="l">
              <a:lnSpc>
                <a:spcPct val="110000"/>
              </a:lnSpc>
              <a:spcBef>
                <a:spcPts val="600"/>
              </a:spcBef>
              <a:spcAft>
                <a:spcPts val="0"/>
              </a:spcAft>
              <a:buSzPts val="1600"/>
              <a:buChar char="▸"/>
              <a:defRPr sz="1600"/>
            </a:lvl1pPr>
            <a:lvl2pPr indent="-330200" lvl="1" marL="914400" algn="l">
              <a:lnSpc>
                <a:spcPct val="110000"/>
              </a:lnSpc>
              <a:spcBef>
                <a:spcPts val="600"/>
              </a:spcBef>
              <a:spcAft>
                <a:spcPts val="0"/>
              </a:spcAft>
              <a:buSzPts val="1600"/>
              <a:buChar char="▹"/>
              <a:defRPr sz="1600"/>
            </a:lvl2pPr>
            <a:lvl3pPr indent="-330200" lvl="2" marL="1371600" algn="l">
              <a:lnSpc>
                <a:spcPct val="110000"/>
              </a:lnSpc>
              <a:spcBef>
                <a:spcPts val="600"/>
              </a:spcBef>
              <a:spcAft>
                <a:spcPts val="0"/>
              </a:spcAft>
              <a:buSzPts val="1600"/>
              <a:buChar char="▹"/>
              <a:defRPr sz="1600"/>
            </a:lvl3pPr>
            <a:lvl4pPr indent="-330200" lvl="3" marL="1828800" algn="l">
              <a:lnSpc>
                <a:spcPct val="110000"/>
              </a:lnSpc>
              <a:spcBef>
                <a:spcPts val="600"/>
              </a:spcBef>
              <a:spcAft>
                <a:spcPts val="0"/>
              </a:spcAft>
              <a:buSzPts val="1600"/>
              <a:buChar char="▹"/>
              <a:defRPr sz="1600"/>
            </a:lvl4pPr>
            <a:lvl5pPr indent="-330200" lvl="4" marL="2286000" algn="l">
              <a:lnSpc>
                <a:spcPct val="110000"/>
              </a:lnSpc>
              <a:spcBef>
                <a:spcPts val="600"/>
              </a:spcBef>
              <a:spcAft>
                <a:spcPts val="0"/>
              </a:spcAft>
              <a:buSzPts val="1600"/>
              <a:buChar char="▹"/>
              <a:defRPr sz="1600"/>
            </a:lvl5pPr>
            <a:lvl6pPr indent="-330200" lvl="5" marL="2743200" algn="l">
              <a:lnSpc>
                <a:spcPct val="110000"/>
              </a:lnSpc>
              <a:spcBef>
                <a:spcPts val="600"/>
              </a:spcBef>
              <a:spcAft>
                <a:spcPts val="0"/>
              </a:spcAft>
              <a:buSzPts val="1600"/>
              <a:buChar char="▹"/>
              <a:defRPr sz="1600"/>
            </a:lvl6pPr>
            <a:lvl7pPr indent="-330200" lvl="6" marL="3200400" algn="l">
              <a:lnSpc>
                <a:spcPct val="110000"/>
              </a:lnSpc>
              <a:spcBef>
                <a:spcPts val="600"/>
              </a:spcBef>
              <a:spcAft>
                <a:spcPts val="0"/>
              </a:spcAft>
              <a:buSzPts val="1600"/>
              <a:buChar char="▹"/>
              <a:defRPr sz="1600"/>
            </a:lvl7pPr>
            <a:lvl8pPr indent="-330200" lvl="7" marL="3657600" algn="l">
              <a:lnSpc>
                <a:spcPct val="110000"/>
              </a:lnSpc>
              <a:spcBef>
                <a:spcPts val="600"/>
              </a:spcBef>
              <a:spcAft>
                <a:spcPts val="0"/>
              </a:spcAft>
              <a:buSzPts val="1600"/>
              <a:buChar char="▹"/>
              <a:defRPr sz="1600"/>
            </a:lvl8pPr>
            <a:lvl9pPr indent="-330200" lvl="8" marL="4114800" algn="l">
              <a:lnSpc>
                <a:spcPct val="110000"/>
              </a:lnSpc>
              <a:spcBef>
                <a:spcPts val="600"/>
              </a:spcBef>
              <a:spcAft>
                <a:spcPts val="0"/>
              </a:spcAft>
              <a:buSzPts val="1600"/>
              <a:buChar char="▹"/>
              <a:defRPr sz="1600"/>
            </a:lvl9pPr>
          </a:lstStyle>
          <a:p/>
        </p:txBody>
      </p:sp>
      <p:sp>
        <p:nvSpPr>
          <p:cNvPr id="169" name="Google Shape;169;gb445198d57_2_39"/>
          <p:cNvSpPr txBox="1"/>
          <p:nvPr>
            <p:ph idx="3" type="body"/>
          </p:nvPr>
        </p:nvSpPr>
        <p:spPr>
          <a:xfrm>
            <a:off x="6123300" y="1995750"/>
            <a:ext cx="2563500" cy="2679000"/>
          </a:xfrm>
          <a:prstGeom prst="rect">
            <a:avLst/>
          </a:prstGeom>
          <a:noFill/>
          <a:ln>
            <a:noFill/>
          </a:ln>
        </p:spPr>
        <p:txBody>
          <a:bodyPr anchorCtr="0" anchor="t" bIns="0" lIns="0" spcFirstLastPara="1" rIns="0" wrap="square" tIns="0">
            <a:noAutofit/>
          </a:bodyPr>
          <a:lstStyle>
            <a:lvl1pPr indent="-330200" lvl="0" marL="457200" algn="l">
              <a:lnSpc>
                <a:spcPct val="110000"/>
              </a:lnSpc>
              <a:spcBef>
                <a:spcPts val="600"/>
              </a:spcBef>
              <a:spcAft>
                <a:spcPts val="0"/>
              </a:spcAft>
              <a:buSzPts val="1600"/>
              <a:buChar char="▸"/>
              <a:defRPr sz="1600"/>
            </a:lvl1pPr>
            <a:lvl2pPr indent="-330200" lvl="1" marL="914400" algn="l">
              <a:lnSpc>
                <a:spcPct val="110000"/>
              </a:lnSpc>
              <a:spcBef>
                <a:spcPts val="600"/>
              </a:spcBef>
              <a:spcAft>
                <a:spcPts val="0"/>
              </a:spcAft>
              <a:buSzPts val="1600"/>
              <a:buChar char="▹"/>
              <a:defRPr sz="1600"/>
            </a:lvl2pPr>
            <a:lvl3pPr indent="-330200" lvl="2" marL="1371600" algn="l">
              <a:lnSpc>
                <a:spcPct val="110000"/>
              </a:lnSpc>
              <a:spcBef>
                <a:spcPts val="600"/>
              </a:spcBef>
              <a:spcAft>
                <a:spcPts val="0"/>
              </a:spcAft>
              <a:buSzPts val="1600"/>
              <a:buChar char="▹"/>
              <a:defRPr sz="1600"/>
            </a:lvl3pPr>
            <a:lvl4pPr indent="-330200" lvl="3" marL="1828800" algn="l">
              <a:lnSpc>
                <a:spcPct val="110000"/>
              </a:lnSpc>
              <a:spcBef>
                <a:spcPts val="600"/>
              </a:spcBef>
              <a:spcAft>
                <a:spcPts val="0"/>
              </a:spcAft>
              <a:buSzPts val="1600"/>
              <a:buChar char="▹"/>
              <a:defRPr sz="1600"/>
            </a:lvl4pPr>
            <a:lvl5pPr indent="-330200" lvl="4" marL="2286000" algn="l">
              <a:lnSpc>
                <a:spcPct val="110000"/>
              </a:lnSpc>
              <a:spcBef>
                <a:spcPts val="600"/>
              </a:spcBef>
              <a:spcAft>
                <a:spcPts val="0"/>
              </a:spcAft>
              <a:buSzPts val="1600"/>
              <a:buChar char="▹"/>
              <a:defRPr sz="1600"/>
            </a:lvl5pPr>
            <a:lvl6pPr indent="-330200" lvl="5" marL="2743200" algn="l">
              <a:lnSpc>
                <a:spcPct val="110000"/>
              </a:lnSpc>
              <a:spcBef>
                <a:spcPts val="600"/>
              </a:spcBef>
              <a:spcAft>
                <a:spcPts val="0"/>
              </a:spcAft>
              <a:buSzPts val="1600"/>
              <a:buChar char="▹"/>
              <a:defRPr sz="1600"/>
            </a:lvl6pPr>
            <a:lvl7pPr indent="-330200" lvl="6" marL="3200400" algn="l">
              <a:lnSpc>
                <a:spcPct val="110000"/>
              </a:lnSpc>
              <a:spcBef>
                <a:spcPts val="600"/>
              </a:spcBef>
              <a:spcAft>
                <a:spcPts val="0"/>
              </a:spcAft>
              <a:buSzPts val="1600"/>
              <a:buChar char="▹"/>
              <a:defRPr sz="1600"/>
            </a:lvl7pPr>
            <a:lvl8pPr indent="-330200" lvl="7" marL="3657600" algn="l">
              <a:lnSpc>
                <a:spcPct val="110000"/>
              </a:lnSpc>
              <a:spcBef>
                <a:spcPts val="600"/>
              </a:spcBef>
              <a:spcAft>
                <a:spcPts val="0"/>
              </a:spcAft>
              <a:buSzPts val="1600"/>
              <a:buChar char="▹"/>
              <a:defRPr sz="1600"/>
            </a:lvl8pPr>
            <a:lvl9pPr indent="-330200" lvl="8" marL="4114800" algn="l">
              <a:lnSpc>
                <a:spcPct val="110000"/>
              </a:lnSpc>
              <a:spcBef>
                <a:spcPts val="600"/>
              </a:spcBef>
              <a:spcAft>
                <a:spcPts val="0"/>
              </a:spcAft>
              <a:buSzPts val="1600"/>
              <a:buChar char="▹"/>
              <a:defRPr sz="1600"/>
            </a:lvl9pPr>
          </a:lstStyle>
          <a:p/>
        </p:txBody>
      </p:sp>
      <p:sp>
        <p:nvSpPr>
          <p:cNvPr id="170" name="Google Shape;170;gb445198d57_2_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7" name="Shape 37"/>
        <p:cNvGrpSpPr/>
        <p:nvPr/>
      </p:nvGrpSpPr>
      <p:grpSpPr>
        <a:xfrm>
          <a:off x="0" y="0"/>
          <a:ext cx="0" cy="0"/>
          <a:chOff x="0" y="0"/>
          <a:chExt cx="0" cy="0"/>
        </a:xfrm>
      </p:grpSpPr>
      <p:sp>
        <p:nvSpPr>
          <p:cNvPr id="38" name="Google Shape;38;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4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3" name="Google Shape;43;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1"/>
            </a:gs>
            <a:gs pos="50000">
              <a:schemeClr val="accent1"/>
            </a:gs>
            <a:gs pos="100000">
              <a:schemeClr val="accent2"/>
            </a:gs>
          </a:gsLst>
          <a:lin ang="16200038" scaled="0"/>
        </a:gradFill>
      </p:bgPr>
    </p:bg>
    <p:spTree>
      <p:nvGrpSpPr>
        <p:cNvPr id="171" name="Shape 171"/>
        <p:cNvGrpSpPr/>
        <p:nvPr/>
      </p:nvGrpSpPr>
      <p:grpSpPr>
        <a:xfrm>
          <a:off x="0" y="0"/>
          <a:ext cx="0" cy="0"/>
          <a:chOff x="0" y="0"/>
          <a:chExt cx="0" cy="0"/>
        </a:xfrm>
      </p:grpSpPr>
      <p:sp>
        <p:nvSpPr>
          <p:cNvPr id="172" name="Google Shape;172;gb445198d57_2_47"/>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b445198d57_2_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sp>
        <p:nvSpPr>
          <p:cNvPr id="175" name="Google Shape;175;gb445198d57_2_5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b445198d57_2_50"/>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b445198d57_2_50"/>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178" name="Google Shape;178;gb445198d57_2_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9" name="Shape 179"/>
        <p:cNvGrpSpPr/>
        <p:nvPr/>
      </p:nvGrpSpPr>
      <p:grpSpPr>
        <a:xfrm>
          <a:off x="0" y="0"/>
          <a:ext cx="0" cy="0"/>
          <a:chOff x="0" y="0"/>
          <a:chExt cx="0" cy="0"/>
        </a:xfrm>
      </p:grpSpPr>
      <p:sp>
        <p:nvSpPr>
          <p:cNvPr id="180" name="Google Shape;180;gb445198d57_2_5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b445198d57_2_55"/>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b445198d57_2_55"/>
          <p:cNvSpPr txBox="1"/>
          <p:nvPr>
            <p:ph idx="1" type="body"/>
          </p:nvPr>
        </p:nvSpPr>
        <p:spPr>
          <a:xfrm>
            <a:off x="457200" y="4406309"/>
            <a:ext cx="8229600" cy="5196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SzPts val="1800"/>
              <a:buNone/>
              <a:defRPr sz="1800"/>
            </a:lvl1pPr>
          </a:lstStyle>
          <a:p/>
        </p:txBody>
      </p:sp>
      <p:sp>
        <p:nvSpPr>
          <p:cNvPr id="183" name="Google Shape;183;gb445198d57_2_5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4" name="Shape 184"/>
        <p:cNvGrpSpPr/>
        <p:nvPr/>
      </p:nvGrpSpPr>
      <p:grpSpPr>
        <a:xfrm>
          <a:off x="0" y="0"/>
          <a:ext cx="0" cy="0"/>
          <a:chOff x="0" y="0"/>
          <a:chExt cx="0" cy="0"/>
        </a:xfrm>
      </p:grpSpPr>
      <p:sp>
        <p:nvSpPr>
          <p:cNvPr id="185" name="Google Shape;185;gb445198d57_2_60"/>
          <p:cNvSpPr txBox="1"/>
          <p:nvPr>
            <p:ph type="title"/>
          </p:nvPr>
        </p:nvSpPr>
        <p:spPr>
          <a:xfrm>
            <a:off x="445525" y="786809"/>
            <a:ext cx="8528400" cy="42519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100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lgn="l">
              <a:lnSpc>
                <a:spcPct val="90000"/>
              </a:lnSpc>
              <a:spcBef>
                <a:spcPts val="50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186" name="Google Shape;186;gb445198d57_2_6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44" name="Shape 44"/>
        <p:cNvGrpSpPr/>
        <p:nvPr/>
      </p:nvGrpSpPr>
      <p:grpSpPr>
        <a:xfrm>
          <a:off x="0" y="0"/>
          <a:ext cx="0" cy="0"/>
          <a:chOff x="0" y="0"/>
          <a:chExt cx="0" cy="0"/>
        </a:xfrm>
      </p:grpSpPr>
      <p:sp>
        <p:nvSpPr>
          <p:cNvPr id="45" name="Google Shape;45;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7"/>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 name="Google Shape;49;p47"/>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0" name="Google Shape;5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51" name="Shape 51"/>
        <p:cNvGrpSpPr/>
        <p:nvPr/>
      </p:nvGrpSpPr>
      <p:grpSpPr>
        <a:xfrm>
          <a:off x="0" y="0"/>
          <a:ext cx="0" cy="0"/>
          <a:chOff x="0" y="0"/>
          <a:chExt cx="0" cy="0"/>
        </a:xfrm>
      </p:grpSpPr>
      <p:sp>
        <p:nvSpPr>
          <p:cNvPr id="52" name="Google Shape;52;p4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8"/>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6" name="Google Shape;56;p48"/>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57" name="Google Shape;57;p48"/>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8" name="Google Shape;58;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59" name="Shape 59"/>
        <p:cNvGrpSpPr/>
        <p:nvPr/>
      </p:nvGrpSpPr>
      <p:grpSpPr>
        <a:xfrm>
          <a:off x="0" y="0"/>
          <a:ext cx="0" cy="0"/>
          <a:chOff x="0" y="0"/>
          <a:chExt cx="0" cy="0"/>
        </a:xfrm>
      </p:grpSpPr>
      <p:sp>
        <p:nvSpPr>
          <p:cNvPr id="60" name="Google Shape;60;p4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 name="Google Shape;64;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5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67" name="Shape 67"/>
        <p:cNvGrpSpPr/>
        <p:nvPr/>
      </p:nvGrpSpPr>
      <p:grpSpPr>
        <a:xfrm>
          <a:off x="0" y="0"/>
          <a:ext cx="0" cy="0"/>
          <a:chOff x="0" y="0"/>
          <a:chExt cx="0" cy="0"/>
        </a:xfrm>
      </p:grpSpPr>
      <p:sp>
        <p:nvSpPr>
          <p:cNvPr id="68" name="Google Shape;68;p51"/>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51"/>
          <p:cNvGrpSpPr/>
          <p:nvPr/>
        </p:nvGrpSpPr>
        <p:grpSpPr>
          <a:xfrm>
            <a:off x="5594190" y="3961115"/>
            <a:ext cx="2910144" cy="1182340"/>
            <a:chOff x="6917201" y="0"/>
            <a:chExt cx="2227777" cy="863400"/>
          </a:xfrm>
        </p:grpSpPr>
        <p:sp>
          <p:nvSpPr>
            <p:cNvPr id="70" name="Google Shape;70;p5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 name="Google Shape;73;p51"/>
          <p:cNvGrpSpPr/>
          <p:nvPr/>
        </p:nvGrpSpPr>
        <p:grpSpPr>
          <a:xfrm>
            <a:off x="199149" y="2"/>
            <a:ext cx="2795413" cy="1083308"/>
            <a:chOff x="6917201" y="0"/>
            <a:chExt cx="2227777" cy="863400"/>
          </a:xfrm>
        </p:grpSpPr>
        <p:sp>
          <p:nvSpPr>
            <p:cNvPr id="74" name="Google Shape;74;p5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51"/>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8" name="Google Shape;78;p5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79" name="Shape 79"/>
        <p:cNvGrpSpPr/>
        <p:nvPr/>
      </p:nvGrpSpPr>
      <p:grpSpPr>
        <a:xfrm>
          <a:off x="0" y="0"/>
          <a:ext cx="0" cy="0"/>
          <a:chOff x="0" y="0"/>
          <a:chExt cx="0" cy="0"/>
        </a:xfrm>
      </p:grpSpPr>
      <p:sp>
        <p:nvSpPr>
          <p:cNvPr id="80" name="Google Shape;80;p5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2"/>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4" name="Google Shape;84;p52"/>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5" name="Google Shape;85;p52"/>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6" name="Google Shape;86;p5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87" name="Shape 87"/>
        <p:cNvGrpSpPr/>
        <p:nvPr/>
      </p:nvGrpSpPr>
      <p:grpSpPr>
        <a:xfrm>
          <a:off x="0" y="0"/>
          <a:ext cx="0" cy="0"/>
          <a:chOff x="0" y="0"/>
          <a:chExt cx="0" cy="0"/>
        </a:xfrm>
      </p:grpSpPr>
      <p:sp>
        <p:nvSpPr>
          <p:cNvPr id="88" name="Google Shape;88;p53"/>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3"/>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53"/>
          <p:cNvGrpSpPr/>
          <p:nvPr/>
        </p:nvGrpSpPr>
        <p:grpSpPr>
          <a:xfrm>
            <a:off x="255991" y="-118"/>
            <a:ext cx="2251347" cy="1043408"/>
            <a:chOff x="3961956" y="4383950"/>
            <a:chExt cx="1160548" cy="548700"/>
          </a:xfrm>
        </p:grpSpPr>
        <p:sp>
          <p:nvSpPr>
            <p:cNvPr id="91" name="Google Shape;91;p53"/>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3"/>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5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53"/>
          <p:cNvGrpSpPr/>
          <p:nvPr/>
        </p:nvGrpSpPr>
        <p:grpSpPr>
          <a:xfrm>
            <a:off x="34934" y="4522125"/>
            <a:ext cx="1593306" cy="617072"/>
            <a:chOff x="6917201" y="0"/>
            <a:chExt cx="2227777" cy="863400"/>
          </a:xfrm>
        </p:grpSpPr>
        <p:sp>
          <p:nvSpPr>
            <p:cNvPr id="96" name="Google Shape;96;p53"/>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3"/>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3"/>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 name="Google Shape;99;p53"/>
          <p:cNvGrpSpPr/>
          <p:nvPr/>
        </p:nvGrpSpPr>
        <p:grpSpPr>
          <a:xfrm>
            <a:off x="5886353" y="1243"/>
            <a:ext cx="3257454" cy="1261514"/>
            <a:chOff x="6917201" y="0"/>
            <a:chExt cx="2227777" cy="863400"/>
          </a:xfrm>
        </p:grpSpPr>
        <p:sp>
          <p:nvSpPr>
            <p:cNvPr id="100" name="Google Shape;100;p5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53"/>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04" name="Google Shape;104;p5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44"/>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16200038" scaled="0"/>
        </a:gradFill>
      </p:bgPr>
    </p:bg>
    <p:spTree>
      <p:nvGrpSpPr>
        <p:cNvPr id="124" name="Shape 124"/>
        <p:cNvGrpSpPr/>
        <p:nvPr/>
      </p:nvGrpSpPr>
      <p:grpSpPr>
        <a:xfrm>
          <a:off x="0" y="0"/>
          <a:ext cx="0" cy="0"/>
          <a:chOff x="0" y="0"/>
          <a:chExt cx="0" cy="0"/>
        </a:xfrm>
      </p:grpSpPr>
      <p:sp>
        <p:nvSpPr>
          <p:cNvPr id="125" name="Google Shape;125;gb445198d57_2_0"/>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1pPr>
            <a:lvl2pPr lvl="1"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2pPr>
            <a:lvl3pPr lvl="2"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3pPr>
            <a:lvl4pPr lvl="3"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4pPr>
            <a:lvl5pPr lvl="4"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5pPr>
            <a:lvl6pPr lvl="5"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6pPr>
            <a:lvl7pPr lvl="6"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7pPr>
            <a:lvl8pPr lvl="7"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8pPr>
            <a:lvl9pPr lvl="8"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9pPr>
          </a:lstStyle>
          <a:p/>
        </p:txBody>
      </p:sp>
      <p:sp>
        <p:nvSpPr>
          <p:cNvPr id="126" name="Google Shape;126;gb445198d57_2_0"/>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127" name="Google Shape;127;gb445198d57_2_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bitdegree.org/crypto/what-is-ethereum#:~:text=In%20both%20Bitcoin%20and%20Ethereum,rewarded%20with%20a%20new%20Eth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hyperlink" Target="https://www.linkedin.com/in/mattwilp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1" Type="http://schemas.openxmlformats.org/officeDocument/2006/relationships/hyperlink" Target="https://www.leewayhertz.com/what-is-stellar-blockchain/" TargetMode="External"/><Relationship Id="rId10" Type="http://schemas.openxmlformats.org/officeDocument/2006/relationships/hyperlink" Target="https://bitcoinchaser.com/stellar-lumens#:~:text=The%20Stellar%20Lumens%20Consensus%20Protocol,PoS" TargetMode="External"/><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www.coindesk.com/bitcoin-halving-explainer" TargetMode="External"/><Relationship Id="rId4" Type="http://schemas.openxmlformats.org/officeDocument/2006/relationships/hyperlink" Target="https://www.bitdegree.org/crypto/what-is-ethereum#:~:text=In%20both%20Bitcoin%20and%20Ethereum,rewarded%20with%20a%20new%20Ether" TargetMode="External"/><Relationship Id="rId9" Type="http://schemas.openxmlformats.org/officeDocument/2006/relationships/hyperlink" Target="https://www.investopedia.com/articles/investing/042015/bitcoin-vs-litecoin-whats-difference.asp" TargetMode="External"/><Relationship Id="rId5" Type="http://schemas.openxmlformats.org/officeDocument/2006/relationships/hyperlink" Target="https://www.researchgate.net/publication/340859731_Decentralized_Cross-Blockchain_Asset_Transfers" TargetMode="External"/><Relationship Id="rId6" Type="http://schemas.openxmlformats.org/officeDocument/2006/relationships/hyperlink" Target="https://www.investopedia.com/terms/t/tether-usdt.asp#:~:text=Tether%20is%20a%20blockchain%2Dbased,trade%20under%20the%20USDT%20symbol" TargetMode="External"/><Relationship Id="rId7" Type="http://schemas.openxmlformats.org/officeDocument/2006/relationships/hyperlink" Target="https://www.gemini.com/cryptopedia/what-is-chainlink-and-how-does-it-work" TargetMode="External"/><Relationship Id="rId8" Type="http://schemas.openxmlformats.org/officeDocument/2006/relationships/hyperlink" Target="https://www.americascardroom.eu/augur-cryptocurren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gb445198d57_2_63"/>
          <p:cNvGrpSpPr/>
          <p:nvPr/>
        </p:nvGrpSpPr>
        <p:grpSpPr>
          <a:xfrm>
            <a:off x="5122427" y="668001"/>
            <a:ext cx="3841143" cy="3893303"/>
            <a:chOff x="5122427" y="668001"/>
            <a:chExt cx="3841143" cy="3893303"/>
          </a:xfrm>
        </p:grpSpPr>
        <p:grpSp>
          <p:nvGrpSpPr>
            <p:cNvPr id="192" name="Google Shape;192;gb445198d57_2_63"/>
            <p:cNvGrpSpPr/>
            <p:nvPr/>
          </p:nvGrpSpPr>
          <p:grpSpPr>
            <a:xfrm>
              <a:off x="5144045" y="893590"/>
              <a:ext cx="2833667" cy="2964311"/>
              <a:chOff x="3860721" y="1330073"/>
              <a:chExt cx="3544299" cy="3707706"/>
            </a:xfrm>
          </p:grpSpPr>
          <p:sp>
            <p:nvSpPr>
              <p:cNvPr id="193" name="Google Shape;193;gb445198d57_2_6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gb445198d57_2_6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gb445198d57_2_6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gb445198d57_2_6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gb445198d57_2_6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gb445198d57_2_6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gb445198d57_2_6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gb445198d57_2_6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gb445198d57_2_6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gb445198d57_2_6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gb445198d57_2_6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gb445198d57_2_6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gb445198d57_2_6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gb445198d57_2_6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gb445198d57_2_6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gb445198d57_2_6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gb445198d57_2_6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gb445198d57_2_6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gb445198d57_2_6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gb445198d57_2_6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gb445198d57_2_6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gb445198d57_2_6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gb445198d57_2_6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gb445198d57_2_6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gb445198d57_2_6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gb445198d57_2_6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gb445198d57_2_6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gb445198d57_2_6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gb445198d57_2_6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gb445198d57_2_6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gb445198d57_2_6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gb445198d57_2_6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gb445198d57_2_6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gb445198d57_2_6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gb445198d57_2_6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gb445198d57_2_6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gb445198d57_2_6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gb445198d57_2_6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gb445198d57_2_6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gb445198d57_2_6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gb445198d57_2_6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gb445198d57_2_6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gb445198d57_2_6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gb445198d57_2_6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gb445198d57_2_6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gb445198d57_2_6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gb445198d57_2_6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gb445198d57_2_6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gb445198d57_2_6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gb445198d57_2_6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gb445198d57_2_6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gb445198d57_2_6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gb445198d57_2_6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gb445198d57_2_6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gb445198d57_2_6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gb445198d57_2_6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gb445198d57_2_6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gb445198d57_2_6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gb445198d57_2_6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gb445198d57_2_6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gb445198d57_2_6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gb445198d57_2_6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gb445198d57_2_6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gb445198d57_2_6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gb445198d57_2_6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gb445198d57_2_6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gb445198d57_2_6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gb445198d57_2_6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gb445198d57_2_6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gb445198d57_2_6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gb445198d57_2_6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gb445198d57_2_6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gb445198d57_2_6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gb445198d57_2_6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gb445198d57_2_6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gb445198d57_2_6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gb445198d57_2_6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gb445198d57_2_6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gb445198d57_2_6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gb445198d57_2_6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gb445198d57_2_6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gb445198d57_2_6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gb445198d57_2_6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gb445198d57_2_6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gb445198d57_2_6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gb445198d57_2_6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gb445198d57_2_6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gb445198d57_2_6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gb445198d57_2_6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gb445198d57_2_6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gb445198d57_2_6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gb445198d57_2_6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gb445198d57_2_6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gb445198d57_2_6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gb445198d57_2_6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gb445198d57_2_6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gb445198d57_2_6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gb445198d57_2_6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gb445198d57_2_6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gb445198d57_2_6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gb445198d57_2_6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gb445198d57_2_6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gb445198d57_2_6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gb445198d57_2_6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gb445198d57_2_6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gb445198d57_2_6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gb445198d57_2_6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0" name="Google Shape;300;gb445198d57_2_63"/>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gb445198d57_2_63"/>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gb445198d57_2_63"/>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gb445198d57_2_63"/>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gb445198d57_2_63"/>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gb445198d57_2_63"/>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gb445198d57_2_63"/>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gb445198d57_2_63"/>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gb445198d57_2_63"/>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gb445198d57_2_63"/>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gb445198d57_2_63"/>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gb445198d57_2_63"/>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gb445198d57_2_63"/>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gb445198d57_2_63"/>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gb445198d57_2_63"/>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gb445198d57_2_63"/>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gb445198d57_2_63"/>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gb445198d57_2_63"/>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gb445198d57_2_63"/>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gb445198d57_2_63"/>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gb445198d57_2_63"/>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gb445198d57_2_63"/>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gb445198d57_2_63"/>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gb445198d57_2_63"/>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gb445198d57_2_63"/>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gb445198d57_2_63"/>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gb445198d57_2_63"/>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gb445198d57_2_63"/>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gb445198d57_2_63"/>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gb445198d57_2_63"/>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gb445198d57_2_63"/>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1" name="Google Shape;331;gb445198d57_2_63"/>
            <p:cNvGrpSpPr/>
            <p:nvPr/>
          </p:nvGrpSpPr>
          <p:grpSpPr>
            <a:xfrm flipH="1">
              <a:off x="5678143" y="1227582"/>
              <a:ext cx="345795" cy="1043508"/>
              <a:chOff x="5678143" y="1151382"/>
              <a:chExt cx="345795" cy="1043508"/>
            </a:xfrm>
          </p:grpSpPr>
          <p:sp>
            <p:nvSpPr>
              <p:cNvPr id="332" name="Google Shape;332;gb445198d57_2_63"/>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gb445198d57_2_63"/>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gb445198d57_2_63"/>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gb445198d57_2_63"/>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gb445198d57_2_63"/>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gb445198d57_2_63"/>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gb445198d57_2_63"/>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gb445198d57_2_63"/>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gb445198d57_2_63"/>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gb445198d57_2_63"/>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gb445198d57_2_63"/>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gb445198d57_2_63"/>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gb445198d57_2_63"/>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gb445198d57_2_63"/>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gb445198d57_2_63"/>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gb445198d57_2_63"/>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gb445198d57_2_63"/>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49" name="Google Shape;349;gb445198d57_2_63"/>
            <p:cNvGrpSpPr/>
            <p:nvPr/>
          </p:nvGrpSpPr>
          <p:grpSpPr>
            <a:xfrm>
              <a:off x="5122427" y="3292365"/>
              <a:ext cx="823270" cy="1268939"/>
              <a:chOff x="5490177" y="3555452"/>
              <a:chExt cx="823270" cy="1268939"/>
            </a:xfrm>
          </p:grpSpPr>
          <p:sp>
            <p:nvSpPr>
              <p:cNvPr id="350" name="Google Shape;350;gb445198d57_2_63"/>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gb445198d57_2_63"/>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gb445198d57_2_63"/>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gb445198d57_2_63"/>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gb445198d57_2_63"/>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gb445198d57_2_63"/>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gb445198d57_2_63"/>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gb445198d57_2_63"/>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gb445198d57_2_63"/>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gb445198d57_2_63"/>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gb445198d57_2_63"/>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gb445198d57_2_63"/>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gb445198d57_2_63"/>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gb445198d57_2_63"/>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gb445198d57_2_63"/>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gb445198d57_2_63"/>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gb445198d57_2_63"/>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gb445198d57_2_63"/>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gb445198d57_2_63"/>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gb445198d57_2_63"/>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gb445198d57_2_63"/>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gb445198d57_2_63"/>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gb445198d57_2_63"/>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gb445198d57_2_63"/>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gb445198d57_2_63"/>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gb445198d57_2_63"/>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gb445198d57_2_63"/>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gb445198d57_2_63"/>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gb445198d57_2_63"/>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gb445198d57_2_63"/>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gb445198d57_2_63"/>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1" name="Google Shape;381;gb445198d57_2_63"/>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gb445198d57_2_63"/>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gb445198d57_2_63"/>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gb445198d57_2_63"/>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gb445198d57_2_63"/>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gb445198d57_2_63"/>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gb445198d57_2_63"/>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gb445198d57_2_63"/>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gb445198d57_2_63"/>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gb445198d57_2_63"/>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gb445198d57_2_63"/>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gb445198d57_2_63"/>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gb445198d57_2_63"/>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gb445198d57_2_63"/>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gb445198d57_2_63"/>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gb445198d57_2_63"/>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 name="Google Shape;397;gb445198d57_2_63"/>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gb445198d57_2_63"/>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gb445198d57_2_63"/>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gb445198d57_2_63"/>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gb445198d57_2_63"/>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gb445198d57_2_63"/>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gb445198d57_2_63"/>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 name="Google Shape;404;gb445198d57_2_63"/>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gb445198d57_2_63"/>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gb445198d57_2_63"/>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gb445198d57_2_63"/>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gb445198d57_2_63"/>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 name="Google Shape;409;gb445198d57_2_63"/>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gb445198d57_2_63"/>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gb445198d57_2_63"/>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gb445198d57_2_63"/>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gb445198d57_2_63"/>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gb445198d57_2_63"/>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gb445198d57_2_63"/>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gb445198d57_2_63"/>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17" name="Google Shape;417;gb445198d57_2_63"/>
            <p:cNvGrpSpPr/>
            <p:nvPr/>
          </p:nvGrpSpPr>
          <p:grpSpPr>
            <a:xfrm>
              <a:off x="6544681" y="927100"/>
              <a:ext cx="264550" cy="200503"/>
              <a:chOff x="6621095" y="1452181"/>
              <a:chExt cx="330893" cy="250785"/>
            </a:xfrm>
          </p:grpSpPr>
          <p:sp>
            <p:nvSpPr>
              <p:cNvPr id="418" name="Google Shape;418;gb445198d57_2_6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gb445198d57_2_6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gb445198d57_2_6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gb445198d57_2_6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gb445198d57_2_6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23" name="Google Shape;423;gb445198d57_2_63"/>
            <p:cNvGrpSpPr/>
            <p:nvPr/>
          </p:nvGrpSpPr>
          <p:grpSpPr>
            <a:xfrm>
              <a:off x="7210360" y="1314224"/>
              <a:ext cx="264550" cy="200503"/>
              <a:chOff x="6621095" y="1452181"/>
              <a:chExt cx="330893" cy="250785"/>
            </a:xfrm>
          </p:grpSpPr>
          <p:sp>
            <p:nvSpPr>
              <p:cNvPr id="424" name="Google Shape;424;gb445198d57_2_6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gb445198d57_2_6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gb445198d57_2_6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gb445198d57_2_6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gb445198d57_2_6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9" name="Google Shape;429;gb445198d57_2_63"/>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gb445198d57_2_63"/>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31" name="Google Shape;431;gb445198d57_2_63"/>
            <p:cNvGrpSpPr/>
            <p:nvPr/>
          </p:nvGrpSpPr>
          <p:grpSpPr>
            <a:xfrm flipH="1">
              <a:off x="8183211" y="2407472"/>
              <a:ext cx="780359" cy="1195999"/>
              <a:chOff x="3975528" y="3303922"/>
              <a:chExt cx="780359" cy="1195999"/>
            </a:xfrm>
          </p:grpSpPr>
          <p:sp>
            <p:nvSpPr>
              <p:cNvPr id="432" name="Google Shape;432;gb445198d57_2_63"/>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 name="Google Shape;433;gb445198d57_2_63"/>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gb445198d57_2_63"/>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gb445198d57_2_6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gb445198d57_2_6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gb445198d57_2_63"/>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gb445198d57_2_63"/>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 name="Google Shape;439;gb445198d57_2_6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 name="Google Shape;440;gb445198d57_2_6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 name="Google Shape;441;gb445198d57_2_63"/>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gb445198d57_2_63"/>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gb445198d57_2_63"/>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gb445198d57_2_6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gb445198d57_2_6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gb445198d57_2_63"/>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gb445198d57_2_63"/>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gb445198d57_2_63"/>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gb445198d57_2_63"/>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gb445198d57_2_63"/>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gb445198d57_2_63"/>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gb445198d57_2_63"/>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gb445198d57_2_63"/>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gb445198d57_2_63"/>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gb445198d57_2_63"/>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gb445198d57_2_63"/>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gb445198d57_2_63"/>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58" name="Google Shape;458;gb445198d57_2_63"/>
              <p:cNvGrpSpPr/>
              <p:nvPr/>
            </p:nvGrpSpPr>
            <p:grpSpPr>
              <a:xfrm flipH="1">
                <a:off x="4321769" y="3621401"/>
                <a:ext cx="239005" cy="181217"/>
                <a:chOff x="6621095" y="1452181"/>
                <a:chExt cx="330893" cy="250785"/>
              </a:xfrm>
            </p:grpSpPr>
            <p:sp>
              <p:nvSpPr>
                <p:cNvPr id="459" name="Google Shape;459;gb445198d57_2_6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 name="Google Shape;460;gb445198d57_2_6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 name="Google Shape;461;gb445198d57_2_6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 name="Google Shape;462;gb445198d57_2_6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 name="Google Shape;463;gb445198d57_2_6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64" name="Google Shape;464;gb445198d57_2_63"/>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gb445198d57_2_63"/>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66" name="Google Shape;466;gb445198d57_2_63"/>
          <p:cNvSpPr txBox="1"/>
          <p:nvPr/>
        </p:nvSpPr>
        <p:spPr>
          <a:xfrm>
            <a:off x="267450" y="4561300"/>
            <a:ext cx="10215000" cy="6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400"/>
              <a:buFont typeface="Arial"/>
              <a:buNone/>
            </a:pPr>
            <a:r>
              <a:rPr b="0" i="0" lang="en" sz="1400" u="none" cap="none" strike="noStrike">
                <a:solidFill>
                  <a:srgbClr val="000000"/>
                </a:solidFill>
                <a:latin typeface="Barlow Medium"/>
                <a:ea typeface="Barlow Medium"/>
                <a:cs typeface="Barlow Medium"/>
                <a:sym typeface="Barlow Medium"/>
              </a:rPr>
              <a:t>                The World Data Science Institute is the premier place to get Financial Data Science Education.</a:t>
            </a:r>
            <a:endParaRPr b="0" i="0" sz="1300" u="none" cap="none" strike="noStrike">
              <a:solidFill>
                <a:srgbClr val="000000"/>
              </a:solidFill>
              <a:latin typeface="Barlow Medium"/>
              <a:ea typeface="Barlow Medium"/>
              <a:cs typeface="Barlow Medium"/>
              <a:sym typeface="Barlow Medium"/>
            </a:endParaRPr>
          </a:p>
        </p:txBody>
      </p:sp>
      <p:sp>
        <p:nvSpPr>
          <p:cNvPr id="467" name="Google Shape;467;gb445198d57_2_63"/>
          <p:cNvSpPr txBox="1"/>
          <p:nvPr/>
        </p:nvSpPr>
        <p:spPr>
          <a:xfrm>
            <a:off x="1929950" y="1474775"/>
            <a:ext cx="5243700" cy="6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p:txBody>
      </p:sp>
      <p:sp>
        <p:nvSpPr>
          <p:cNvPr id="468" name="Google Shape;468;gb445198d57_2_63"/>
          <p:cNvSpPr txBox="1"/>
          <p:nvPr/>
        </p:nvSpPr>
        <p:spPr>
          <a:xfrm>
            <a:off x="2147750" y="344900"/>
            <a:ext cx="1961400" cy="32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arlow SemiBold"/>
                <a:ea typeface="Barlow SemiBold"/>
                <a:cs typeface="Barlow SemiBold"/>
                <a:sym typeface="Barlow SemiBold"/>
              </a:rPr>
              <a:t>Sponsored by:</a:t>
            </a:r>
            <a:endParaRPr b="0" i="0" sz="1400" u="none" cap="none" strike="noStrike">
              <a:solidFill>
                <a:srgbClr val="000000"/>
              </a:solidFill>
              <a:latin typeface="Barlow SemiBold"/>
              <a:ea typeface="Barlow SemiBold"/>
              <a:cs typeface="Barlow SemiBold"/>
              <a:sym typeface="Barlow SemiBold"/>
            </a:endParaRPr>
          </a:p>
        </p:txBody>
      </p:sp>
      <p:pic>
        <p:nvPicPr>
          <p:cNvPr id="469" name="Google Shape;469;gb445198d57_2_63"/>
          <p:cNvPicPr preferRelativeResize="0"/>
          <p:nvPr/>
        </p:nvPicPr>
        <p:blipFill rotWithShape="1">
          <a:blip r:embed="rId3">
            <a:alphaModFix/>
          </a:blip>
          <a:srcRect b="0" l="0" r="0" t="0"/>
          <a:stretch/>
        </p:blipFill>
        <p:spPr>
          <a:xfrm>
            <a:off x="-189317" y="667988"/>
            <a:ext cx="6229280" cy="389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Ethereum Mining</a:t>
            </a:r>
            <a:endParaRPr/>
          </a:p>
        </p:txBody>
      </p:sp>
      <p:sp>
        <p:nvSpPr>
          <p:cNvPr id="528" name="Google Shape;528;p9"/>
          <p:cNvSpPr txBox="1"/>
          <p:nvPr>
            <p:ph idx="1" type="body"/>
          </p:nvPr>
        </p:nvSpPr>
        <p:spPr>
          <a:xfrm>
            <a:off x="819150" y="1990725"/>
            <a:ext cx="51720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Very similar to Bitcoin mining in that it uses a Pow (Proof-of-Work) concept to mine bitcoin blocks in an computationally intensive action.</a:t>
            </a:r>
            <a:endParaRPr/>
          </a:p>
          <a:p>
            <a:pPr indent="-311150" lvl="0" marL="457200" rtl="0" algn="l">
              <a:lnSpc>
                <a:spcPct val="115000"/>
              </a:lnSpc>
              <a:spcBef>
                <a:spcPts val="0"/>
              </a:spcBef>
              <a:spcAft>
                <a:spcPts val="0"/>
              </a:spcAft>
              <a:buSzPts val="1300"/>
              <a:buChar char="●"/>
            </a:pPr>
            <a:r>
              <a:rPr lang="en"/>
              <a:t>Soon, Ethereum developers hope to start using a different method, called PoS (Proof-of-Stake). This method uses much less electricity, so it’s a lot better for energy costs and the planet!</a:t>
            </a:r>
            <a:endParaRPr/>
          </a:p>
          <a:p>
            <a:pPr indent="-311150" lvl="0" marL="457200" rtl="0" algn="l">
              <a:lnSpc>
                <a:spcPct val="115000"/>
              </a:lnSpc>
              <a:spcBef>
                <a:spcPts val="0"/>
              </a:spcBef>
              <a:spcAft>
                <a:spcPts val="0"/>
              </a:spcAft>
              <a:buSzPts val="1300"/>
              <a:buChar char="●"/>
            </a:pPr>
            <a:r>
              <a:rPr lang="en"/>
              <a:t>There is no cap to the amount of ether that can be mined. However the quantities are unlikely to raise too high.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Ethereum use cases	</a:t>
            </a:r>
            <a:endParaRPr/>
          </a:p>
        </p:txBody>
      </p:sp>
      <p:sp>
        <p:nvSpPr>
          <p:cNvPr id="534" name="Google Shape;534;p10"/>
          <p:cNvSpPr txBox="1"/>
          <p:nvPr>
            <p:ph idx="1" type="body"/>
          </p:nvPr>
        </p:nvSpPr>
        <p:spPr>
          <a:xfrm>
            <a:off x="819150" y="1990725"/>
            <a:ext cx="26046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Uses Ether as a currency</a:t>
            </a:r>
            <a:endParaRPr/>
          </a:p>
          <a:p>
            <a:pPr indent="-311150" lvl="0" marL="457200" rtl="0" algn="l">
              <a:lnSpc>
                <a:spcPct val="115000"/>
              </a:lnSpc>
              <a:spcBef>
                <a:spcPts val="0"/>
              </a:spcBef>
              <a:spcAft>
                <a:spcPts val="0"/>
              </a:spcAft>
              <a:buSzPts val="1300"/>
              <a:buChar char="●"/>
            </a:pPr>
            <a:r>
              <a:rPr lang="en"/>
              <a:t>Smart contracts</a:t>
            </a:r>
            <a:endParaRPr/>
          </a:p>
          <a:p>
            <a:pPr indent="-311150" lvl="0" marL="457200" rtl="0" algn="l">
              <a:lnSpc>
                <a:spcPct val="115000"/>
              </a:lnSpc>
              <a:spcBef>
                <a:spcPts val="0"/>
              </a:spcBef>
              <a:spcAft>
                <a:spcPts val="0"/>
              </a:spcAft>
              <a:buSzPts val="1300"/>
              <a:buChar char="●"/>
            </a:pPr>
            <a:r>
              <a:rPr lang="en"/>
              <a:t>dApps- Decentralized apps</a:t>
            </a:r>
            <a:endParaRPr/>
          </a:p>
        </p:txBody>
      </p:sp>
      <p:sp>
        <p:nvSpPr>
          <p:cNvPr id="535" name="Google Shape;535;p10"/>
          <p:cNvSpPr txBox="1"/>
          <p:nvPr/>
        </p:nvSpPr>
        <p:spPr>
          <a:xfrm>
            <a:off x="4342425" y="520725"/>
            <a:ext cx="4356000" cy="4167000"/>
          </a:xfrm>
          <a:prstGeom prst="rect">
            <a:avLst/>
          </a:prstGeom>
          <a:noFill/>
          <a:ln>
            <a:noFill/>
          </a:ln>
        </p:spPr>
        <p:txBody>
          <a:bodyPr anchorCtr="0" anchor="t" bIns="91425" lIns="91425" spcFirstLastPara="1" rIns="91425" wrap="square" tIns="91425">
            <a:noAutofit/>
          </a:bodyPr>
          <a:lstStyle/>
          <a:p>
            <a:pPr indent="0" lvl="0" marL="292100" marR="0" rtl="0" algn="l">
              <a:lnSpc>
                <a:spcPct val="100000"/>
              </a:lnSpc>
              <a:spcBef>
                <a:spcPts val="0"/>
              </a:spcBef>
              <a:spcAft>
                <a:spcPts val="0"/>
              </a:spcAft>
              <a:buClr>
                <a:srgbClr val="000000"/>
              </a:buClr>
              <a:buSzPts val="1000"/>
              <a:buFont typeface="Arial"/>
              <a:buNone/>
            </a:pPr>
            <a:r>
              <a:rPr b="0" i="1" lang="en" sz="1000" u="none" cap="none" strike="noStrike">
                <a:solidFill>
                  <a:srgbClr val="236FA1"/>
                </a:solidFill>
                <a:highlight>
                  <a:srgbClr val="FFFFFF"/>
                </a:highlight>
                <a:latin typeface="Arial"/>
                <a:ea typeface="Arial"/>
                <a:cs typeface="Arial"/>
                <a:sym typeface="Arial"/>
              </a:rPr>
              <a:t>Matthew writes tutorials using Google Docs. He can edit his work and share it with whoever he wants. One day Google Docs is hacked, or the government bans it, so Matthew loses all his work.</a:t>
            </a:r>
            <a:endParaRPr b="0" i="1" sz="1000" u="none" cap="none" strike="noStrike">
              <a:solidFill>
                <a:srgbClr val="236FA1"/>
              </a:solidFill>
              <a:highlight>
                <a:srgbClr val="FFFFFF"/>
              </a:highlight>
              <a:latin typeface="Arial"/>
              <a:ea typeface="Arial"/>
              <a:cs typeface="Arial"/>
              <a:sym typeface="Arial"/>
            </a:endParaRPr>
          </a:p>
          <a:p>
            <a:pPr indent="0" lvl="0" marL="292100" marR="0" rtl="0" algn="l">
              <a:lnSpc>
                <a:spcPct val="100000"/>
              </a:lnSpc>
              <a:spcBef>
                <a:spcPts val="2300"/>
              </a:spcBef>
              <a:spcAft>
                <a:spcPts val="0"/>
              </a:spcAft>
              <a:buClr>
                <a:srgbClr val="000000"/>
              </a:buClr>
              <a:buSzPts val="1000"/>
              <a:buFont typeface="Arial"/>
              <a:buNone/>
            </a:pPr>
            <a:r>
              <a:rPr b="0" i="1" lang="en" sz="1000" u="none" cap="none" strike="noStrike">
                <a:solidFill>
                  <a:srgbClr val="236FA1"/>
                </a:solidFill>
                <a:highlight>
                  <a:srgbClr val="FFFFFF"/>
                </a:highlight>
                <a:latin typeface="Arial"/>
                <a:ea typeface="Arial"/>
                <a:cs typeface="Arial"/>
                <a:sym typeface="Arial"/>
              </a:rPr>
              <a:t>Now Matthew decides that he will only use the word processor on his computer, so his work will be safe. But it isn’t safe, is it? Matthew’s computer can be lost, broken, or hacked into.</a:t>
            </a:r>
            <a:endParaRPr b="0" i="1" sz="1000" u="none" cap="none" strike="noStrike">
              <a:solidFill>
                <a:srgbClr val="236FA1"/>
              </a:solidFill>
              <a:highlight>
                <a:srgbClr val="FFFFFF"/>
              </a:highlight>
              <a:latin typeface="Arial"/>
              <a:ea typeface="Arial"/>
              <a:cs typeface="Arial"/>
              <a:sym typeface="Arial"/>
            </a:endParaRPr>
          </a:p>
          <a:p>
            <a:pPr indent="0" lvl="0" marL="292100" marR="0" rtl="0" algn="l">
              <a:lnSpc>
                <a:spcPct val="100000"/>
              </a:lnSpc>
              <a:spcBef>
                <a:spcPts val="2300"/>
              </a:spcBef>
              <a:spcAft>
                <a:spcPts val="0"/>
              </a:spcAft>
              <a:buClr>
                <a:srgbClr val="000000"/>
              </a:buClr>
              <a:buSzPts val="1000"/>
              <a:buFont typeface="Arial"/>
              <a:buNone/>
            </a:pPr>
            <a:r>
              <a:rPr b="0" i="1" lang="en" sz="1000" u="none" cap="none" strike="noStrike">
                <a:solidFill>
                  <a:srgbClr val="236FA1"/>
                </a:solidFill>
                <a:highlight>
                  <a:srgbClr val="FFFFFF"/>
                </a:highlight>
                <a:latin typeface="Arial"/>
                <a:ea typeface="Arial"/>
                <a:cs typeface="Arial"/>
                <a:sym typeface="Arial"/>
              </a:rPr>
              <a:t>Matthew is desperate now, so he decides to sell his laptop and buy a pencil, a notepad, and some stamps instead. Job done!</a:t>
            </a:r>
            <a:endParaRPr b="0" i="1" sz="1000" u="none" cap="none" strike="noStrike">
              <a:solidFill>
                <a:srgbClr val="236FA1"/>
              </a:solidFill>
              <a:highlight>
                <a:srgbClr val="FFFFFF"/>
              </a:highlight>
              <a:latin typeface="Arial"/>
              <a:ea typeface="Arial"/>
              <a:cs typeface="Arial"/>
              <a:sym typeface="Arial"/>
            </a:endParaRPr>
          </a:p>
          <a:p>
            <a:pPr indent="0" lvl="0" marL="292100" marR="0" rtl="0" algn="l">
              <a:lnSpc>
                <a:spcPct val="100000"/>
              </a:lnSpc>
              <a:spcBef>
                <a:spcPts val="2300"/>
              </a:spcBef>
              <a:spcAft>
                <a:spcPts val="0"/>
              </a:spcAft>
              <a:buClr>
                <a:srgbClr val="000000"/>
              </a:buClr>
              <a:buSzPts val="1000"/>
              <a:buFont typeface="Arial"/>
              <a:buNone/>
            </a:pPr>
            <a:r>
              <a:rPr b="0" i="1" lang="en" sz="1000" u="none" cap="none" strike="noStrike">
                <a:solidFill>
                  <a:srgbClr val="236FA1"/>
                </a:solidFill>
                <a:highlight>
                  <a:srgbClr val="FFFFFF"/>
                </a:highlight>
                <a:latin typeface="Arial"/>
                <a:ea typeface="Arial"/>
                <a:cs typeface="Arial"/>
                <a:sym typeface="Arial"/>
              </a:rPr>
              <a:t>Matthew’s problem here is that he wants the convenience and speed of the internet, but with the control and safety of his pencil and paper. But what is Ethereum going to do about it?</a:t>
            </a:r>
            <a:endParaRPr b="0" i="1" sz="1000" u="none" cap="none" strike="noStrike">
              <a:solidFill>
                <a:srgbClr val="236FA1"/>
              </a:solidFill>
              <a:highlight>
                <a:srgbClr val="FFFFFF"/>
              </a:highlight>
              <a:latin typeface="Arial"/>
              <a:ea typeface="Arial"/>
              <a:cs typeface="Arial"/>
              <a:sym typeface="Arial"/>
            </a:endParaRPr>
          </a:p>
          <a:p>
            <a:pPr indent="0" lvl="0" marL="292100" marR="0" rtl="0" algn="l">
              <a:lnSpc>
                <a:spcPct val="100000"/>
              </a:lnSpc>
              <a:spcBef>
                <a:spcPts val="2300"/>
              </a:spcBef>
              <a:spcAft>
                <a:spcPts val="0"/>
              </a:spcAft>
              <a:buClr>
                <a:srgbClr val="000000"/>
              </a:buClr>
              <a:buSzPts val="1000"/>
              <a:buFont typeface="Arial"/>
              <a:buNone/>
            </a:pPr>
            <a:r>
              <a:rPr b="0" i="1" lang="en" sz="1000" u="none" cap="none" strike="noStrike">
                <a:solidFill>
                  <a:srgbClr val="236FA1"/>
                </a:solidFill>
                <a:highlight>
                  <a:srgbClr val="FFFFFF"/>
                </a:highlight>
                <a:latin typeface="Arial"/>
                <a:ea typeface="Arial"/>
                <a:cs typeface="Arial"/>
                <a:sym typeface="Arial"/>
              </a:rPr>
              <a:t>Ethereum offers a way to use the power of the internet without trusting apps like Facebook, Google, or your online bank with your personal information.</a:t>
            </a:r>
            <a:endParaRPr b="0" i="1" sz="1000" u="none" cap="none" strike="noStrike">
              <a:solidFill>
                <a:srgbClr val="236FA1"/>
              </a:solidFill>
              <a:highlight>
                <a:srgbClr val="FFFFFF"/>
              </a:highlight>
              <a:latin typeface="Arial"/>
              <a:ea typeface="Arial"/>
              <a:cs typeface="Arial"/>
              <a:sym typeface="Arial"/>
            </a:endParaRPr>
          </a:p>
          <a:p>
            <a:pPr indent="0" lvl="0" marL="292100" marR="0" rtl="0" algn="l">
              <a:lnSpc>
                <a:spcPct val="100000"/>
              </a:lnSpc>
              <a:spcBef>
                <a:spcPts val="2300"/>
              </a:spcBef>
              <a:spcAft>
                <a:spcPts val="0"/>
              </a:spcAft>
              <a:buClr>
                <a:srgbClr val="000000"/>
              </a:buClr>
              <a:buSzPts val="1000"/>
              <a:buFont typeface="Arial"/>
              <a:buNone/>
            </a:pPr>
            <a:r>
              <a:rPr b="0" i="1" lang="en" sz="1000" u="sng" cap="none" strike="noStrike">
                <a:solidFill>
                  <a:schemeClr val="hlink"/>
                </a:solidFill>
                <a:highlight>
                  <a:srgbClr val="FFFFFF"/>
                </a:highlight>
                <a:latin typeface="Arial"/>
                <a:ea typeface="Arial"/>
                <a:cs typeface="Arial"/>
                <a:sym typeface="Arial"/>
                <a:hlinkClick r:id="rId3"/>
              </a:rPr>
              <a:t>https://www.bitdegree.org/crypto/what-is-ethereum#:~:text=In%20both%20Bitcoin%20and%20Ethereum,rewarded%20with%20a%20new%20Ether.</a:t>
            </a:r>
            <a:endParaRPr b="0" i="1" sz="1000" u="none" cap="none" strike="noStrike">
              <a:solidFill>
                <a:srgbClr val="236FA1"/>
              </a:solidFill>
              <a:highlight>
                <a:srgbClr val="FFFFFF"/>
              </a:highlight>
              <a:latin typeface="Arial"/>
              <a:ea typeface="Arial"/>
              <a:cs typeface="Arial"/>
              <a:sym typeface="Arial"/>
            </a:endParaRPr>
          </a:p>
          <a:p>
            <a:pPr indent="0" lvl="0" marL="0" marR="0" rtl="0" algn="l">
              <a:lnSpc>
                <a:spcPct val="100000"/>
              </a:lnSpc>
              <a:spcBef>
                <a:spcPts val="230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11"/>
          <p:cNvPicPr preferRelativeResize="0"/>
          <p:nvPr/>
        </p:nvPicPr>
        <p:blipFill rotWithShape="1">
          <a:blip r:embed="rId3">
            <a:alphaModFix amt="35000"/>
          </a:blip>
          <a:srcRect b="1156" l="-8040" r="8038" t="8418"/>
          <a:stretch/>
        </p:blipFill>
        <p:spPr>
          <a:xfrm>
            <a:off x="-505525" y="606575"/>
            <a:ext cx="8887976" cy="3902524"/>
          </a:xfrm>
          <a:prstGeom prst="rect">
            <a:avLst/>
          </a:prstGeom>
          <a:noFill/>
          <a:ln>
            <a:noFill/>
          </a:ln>
        </p:spPr>
      </p:pic>
      <p:sp>
        <p:nvSpPr>
          <p:cNvPr id="541" name="Google Shape;541;p1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problems does Ethereum solve?</a:t>
            </a:r>
            <a:endParaRPr/>
          </a:p>
        </p:txBody>
      </p:sp>
      <p:sp>
        <p:nvSpPr>
          <p:cNvPr id="542" name="Google Shape;542;p11"/>
          <p:cNvSpPr txBox="1"/>
          <p:nvPr>
            <p:ph idx="1" type="body"/>
          </p:nvPr>
        </p:nvSpPr>
        <p:spPr>
          <a:xfrm>
            <a:off x="877625" y="196567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Expands on the decentralizing goal of bitcoin, instead of only offering currency it aims to decentralized the entire internet through the use of smart contracts and dApps</a:t>
            </a:r>
            <a:endParaRPr/>
          </a:p>
          <a:p>
            <a:pPr indent="-311150" lvl="0" marL="457200" rtl="0" algn="l">
              <a:lnSpc>
                <a:spcPct val="115000"/>
              </a:lnSpc>
              <a:spcBef>
                <a:spcPts val="0"/>
              </a:spcBef>
              <a:spcAft>
                <a:spcPts val="0"/>
              </a:spcAft>
              <a:buSzPts val="1300"/>
              <a:buChar char="●"/>
            </a:pPr>
            <a:r>
              <a:rPr lang="en"/>
              <a:t>Very secure</a:t>
            </a:r>
            <a:endParaRPr/>
          </a:p>
          <a:p>
            <a:pPr indent="-311150" lvl="0" marL="457200" rtl="0" algn="l">
              <a:lnSpc>
                <a:spcPct val="115000"/>
              </a:lnSpc>
              <a:spcBef>
                <a:spcPts val="0"/>
              </a:spcBef>
              <a:spcAft>
                <a:spcPts val="0"/>
              </a:spcAft>
              <a:buSzPts val="1300"/>
              <a:buChar char="●"/>
            </a:pPr>
            <a:r>
              <a:rPr lang="en"/>
              <a:t>Much more scalable than Bitcoin</a:t>
            </a:r>
            <a:endParaRPr/>
          </a:p>
          <a:p>
            <a:pPr indent="-311150" lvl="0" marL="457200" rtl="0" algn="l">
              <a:lnSpc>
                <a:spcPct val="115000"/>
              </a:lnSpc>
              <a:spcBef>
                <a:spcPts val="0"/>
              </a:spcBef>
              <a:spcAft>
                <a:spcPts val="0"/>
              </a:spcAft>
              <a:buSzPts val="1300"/>
              <a:buChar char="●"/>
            </a:pPr>
            <a:r>
              <a:rPr lang="en"/>
              <a:t>Transactions are much quicker than Bitcoin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Polkadot</a:t>
            </a:r>
            <a:endParaRPr/>
          </a:p>
        </p:txBody>
      </p:sp>
      <p:sp>
        <p:nvSpPr>
          <p:cNvPr id="548" name="Google Shape;548;p12"/>
          <p:cNvSpPr txBox="1"/>
          <p:nvPr>
            <p:ph idx="1" type="body"/>
          </p:nvPr>
        </p:nvSpPr>
        <p:spPr>
          <a:xfrm>
            <a:off x="819150" y="1990725"/>
            <a:ext cx="40002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Allows cross-blockchain asset transfers</a:t>
            </a:r>
            <a:endParaRPr/>
          </a:p>
          <a:p>
            <a:pPr indent="-311150" lvl="0" marL="457200" rtl="0" algn="l">
              <a:lnSpc>
                <a:spcPct val="115000"/>
              </a:lnSpc>
              <a:spcBef>
                <a:spcPts val="0"/>
              </a:spcBef>
              <a:spcAft>
                <a:spcPts val="0"/>
              </a:spcAft>
              <a:buSzPts val="1300"/>
              <a:buChar char="●"/>
            </a:pPr>
            <a:r>
              <a:rPr lang="en"/>
              <a:t>Bitcoin created cryptocurrency, ethereum added the functionality of linking cryptocurrency to smart contracts and dApps, Polkadot adds the functionality to trade currency across different dApps more efficiently</a:t>
            </a:r>
            <a:endParaRPr/>
          </a:p>
          <a:p>
            <a:pPr indent="-311150" lvl="0" marL="457200" rtl="0" algn="l">
              <a:lnSpc>
                <a:spcPct val="115000"/>
              </a:lnSpc>
              <a:spcBef>
                <a:spcPts val="0"/>
              </a:spcBef>
              <a:spcAft>
                <a:spcPts val="0"/>
              </a:spcAft>
              <a:buSzPts val="1300"/>
              <a:buChar char="●"/>
            </a:pPr>
            <a:r>
              <a:rPr lang="en"/>
              <a:t>Provides a more complete solution to a decentralized internet</a:t>
            </a:r>
            <a:endParaRPr/>
          </a:p>
        </p:txBody>
      </p:sp>
      <p:pic>
        <p:nvPicPr>
          <p:cNvPr id="549" name="Google Shape;549;p12"/>
          <p:cNvPicPr preferRelativeResize="0"/>
          <p:nvPr/>
        </p:nvPicPr>
        <p:blipFill rotWithShape="1">
          <a:blip r:embed="rId3">
            <a:alphaModFix/>
          </a:blip>
          <a:srcRect b="0" l="0" r="0" t="0"/>
          <a:stretch/>
        </p:blipFill>
        <p:spPr>
          <a:xfrm>
            <a:off x="4910677" y="644038"/>
            <a:ext cx="3930375" cy="385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Polkadot mining</a:t>
            </a:r>
            <a:endParaRPr/>
          </a:p>
        </p:txBody>
      </p:sp>
      <p:sp>
        <p:nvSpPr>
          <p:cNvPr id="555" name="Google Shape;555;p13"/>
          <p:cNvSpPr txBox="1"/>
          <p:nvPr>
            <p:ph idx="1" type="body"/>
          </p:nvPr>
        </p:nvSpPr>
        <p:spPr>
          <a:xfrm>
            <a:off x="819150" y="1545550"/>
            <a:ext cx="7505700" cy="2893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The Polkadot network allows for the creation of three types of blockchains. </a:t>
            </a:r>
            <a:endParaRPr/>
          </a:p>
          <a:p>
            <a:pPr indent="-311150" lvl="0" marL="457200" rtl="0" algn="l">
              <a:lnSpc>
                <a:spcPct val="115000"/>
              </a:lnSpc>
              <a:spcBef>
                <a:spcPts val="0"/>
              </a:spcBef>
              <a:spcAft>
                <a:spcPts val="0"/>
              </a:spcAft>
              <a:buSzPts val="1300"/>
              <a:buChar char="●"/>
            </a:pPr>
            <a:r>
              <a:rPr lang="en"/>
              <a:t>The Relay Chain – The main Polkadot blockchain, this network is where transactions are finalized. To achieve a greater speed, the relay chain separates the addition of new transactions from the act of validating those transactions. This model allows Polkadot to process over 1,000 transactions per second, according to 2020 testing. </a:t>
            </a:r>
            <a:endParaRPr/>
          </a:p>
          <a:p>
            <a:pPr indent="-311150" lvl="0" marL="457200" rtl="0" algn="l">
              <a:lnSpc>
                <a:spcPct val="115000"/>
              </a:lnSpc>
              <a:spcBef>
                <a:spcPts val="0"/>
              </a:spcBef>
              <a:spcAft>
                <a:spcPts val="0"/>
              </a:spcAft>
              <a:buSzPts val="1300"/>
              <a:buChar char="●"/>
            </a:pPr>
            <a:r>
              <a:rPr lang="en"/>
              <a:t>Parachains – Parachains are custom blockchains that use the relay chain’s computing resources to confirm that transactions are accurate. </a:t>
            </a:r>
            <a:endParaRPr/>
          </a:p>
          <a:p>
            <a:pPr indent="-311150" lvl="0" marL="457200" rtl="0" algn="l">
              <a:lnSpc>
                <a:spcPct val="115000"/>
              </a:lnSpc>
              <a:spcBef>
                <a:spcPts val="0"/>
              </a:spcBef>
              <a:spcAft>
                <a:spcPts val="0"/>
              </a:spcAft>
              <a:buSzPts val="1300"/>
              <a:buChar char="●"/>
            </a:pPr>
            <a:r>
              <a:rPr lang="en"/>
              <a:t>Bridges – Bridges allow the Polkadot network to interact with other blockchains. Work is underway to build bridges with blockchains like EOS, Cosmos, Ethereum and Bitcoin, which would allow tokens to be swapped without a central exchange.</a:t>
            </a:r>
            <a:endParaRPr/>
          </a:p>
          <a:p>
            <a:pPr indent="0" lvl="0" marL="0" rtl="0" algn="l">
              <a:lnSpc>
                <a:spcPct val="115000"/>
              </a:lnSpc>
              <a:spcBef>
                <a:spcPts val="1600"/>
              </a:spcBef>
              <a:spcAft>
                <a:spcPts val="0"/>
              </a:spcAft>
              <a:buSzPts val="1300"/>
              <a:buNone/>
            </a:pPr>
            <a:r>
              <a:rPr lang="en"/>
              <a:t>https://www.kraken.com/en-us/learn/what-is-polkadot-dot</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Polkadot use cases</a:t>
            </a:r>
            <a:endParaRPr/>
          </a:p>
        </p:txBody>
      </p:sp>
      <p:sp>
        <p:nvSpPr>
          <p:cNvPr id="561" name="Google Shape;561;p14"/>
          <p:cNvSpPr txBox="1"/>
          <p:nvPr>
            <p:ph idx="1" type="body"/>
          </p:nvPr>
        </p:nvSpPr>
        <p:spPr>
          <a:xfrm>
            <a:off x="819150" y="2025775"/>
            <a:ext cx="51216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Polkadot presents a solution to scalability and customization of decentralized application</a:t>
            </a:r>
            <a:endParaRPr/>
          </a:p>
          <a:p>
            <a:pPr indent="-311150" lvl="0" marL="457200" rtl="0" algn="l">
              <a:lnSpc>
                <a:spcPct val="115000"/>
              </a:lnSpc>
              <a:spcBef>
                <a:spcPts val="0"/>
              </a:spcBef>
              <a:spcAft>
                <a:spcPts val="0"/>
              </a:spcAft>
              <a:buSzPts val="1300"/>
              <a:buChar char="●"/>
            </a:pPr>
            <a:r>
              <a:rPr lang="en"/>
              <a:t>To begin, Polkadot is designed to operate with two types of blockchains. A main network, called a relay chain, where transactions are permanent, and user-created networks, called parachains. Parachains can be customized for any number of uses and eventually feed into the main blockchain, so parachain transactions benefit from the same security of the main chain</a:t>
            </a:r>
            <a:endParaRPr/>
          </a:p>
        </p:txBody>
      </p:sp>
      <p:pic>
        <p:nvPicPr>
          <p:cNvPr id="562" name="Google Shape;562;p14"/>
          <p:cNvPicPr preferRelativeResize="0"/>
          <p:nvPr/>
        </p:nvPicPr>
        <p:blipFill rotWithShape="1">
          <a:blip r:embed="rId3">
            <a:alphaModFix/>
          </a:blip>
          <a:srcRect b="0" l="0" r="0" t="0"/>
          <a:stretch/>
        </p:blipFill>
        <p:spPr>
          <a:xfrm>
            <a:off x="6049300" y="1155200"/>
            <a:ext cx="2321077" cy="3038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problems does Polkadot solve</a:t>
            </a:r>
            <a:endParaRPr/>
          </a:p>
        </p:txBody>
      </p:sp>
      <p:sp>
        <p:nvSpPr>
          <p:cNvPr id="568" name="Google Shape;568;p15"/>
          <p:cNvSpPr txBox="1"/>
          <p:nvPr>
            <p:ph idx="1" type="body"/>
          </p:nvPr>
        </p:nvSpPr>
        <p:spPr>
          <a:xfrm>
            <a:off x="819150" y="1990725"/>
            <a:ext cx="35691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Uses a 2 stage blockchain system in which users can create unique blockchains to serve their specific use and then have that data uploaded onto shared nodes to increase efficiency. </a:t>
            </a:r>
            <a:endParaRPr/>
          </a:p>
          <a:p>
            <a:pPr indent="0" lvl="0" marL="0" rtl="0" algn="l">
              <a:lnSpc>
                <a:spcPct val="115000"/>
              </a:lnSpc>
              <a:spcBef>
                <a:spcPts val="1600"/>
              </a:spcBef>
              <a:spcAft>
                <a:spcPts val="1600"/>
              </a:spcAft>
              <a:buSzPts val="1300"/>
              <a:buNone/>
            </a:pPr>
            <a:r>
              <a:rPr lang="en"/>
              <a:t>It also aims to create a way for different blockchain currencies to trade in an efficient manner</a:t>
            </a:r>
            <a:endParaRPr/>
          </a:p>
        </p:txBody>
      </p:sp>
      <p:pic>
        <p:nvPicPr>
          <p:cNvPr id="569" name="Google Shape;569;p15"/>
          <p:cNvPicPr preferRelativeResize="0"/>
          <p:nvPr/>
        </p:nvPicPr>
        <p:blipFill rotWithShape="1">
          <a:blip r:embed="rId3">
            <a:alphaModFix/>
          </a:blip>
          <a:srcRect b="0" l="0" r="0" t="0"/>
          <a:stretch/>
        </p:blipFill>
        <p:spPr>
          <a:xfrm>
            <a:off x="4824825" y="1400225"/>
            <a:ext cx="3118989" cy="3038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6"/>
          <p:cNvSpPr txBox="1"/>
          <p:nvPr>
            <p:ph type="title"/>
          </p:nvPr>
        </p:nvSpPr>
        <p:spPr>
          <a:xfrm>
            <a:off x="769025" y="812200"/>
            <a:ext cx="29004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Tether</a:t>
            </a:r>
            <a:endParaRPr/>
          </a:p>
        </p:txBody>
      </p:sp>
      <p:sp>
        <p:nvSpPr>
          <p:cNvPr id="575" name="Google Shape;575;p16"/>
          <p:cNvSpPr txBox="1"/>
          <p:nvPr>
            <p:ph idx="1" type="body"/>
          </p:nvPr>
        </p:nvSpPr>
        <p:spPr>
          <a:xfrm>
            <a:off x="819150" y="1387475"/>
            <a:ext cx="3836400" cy="3051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A fiat collateralized stablecoin -a fiat currency like the US dollar, the euro, or the yen, backs each cryptocoin in circulation</a:t>
            </a:r>
            <a:endParaRPr/>
          </a:p>
          <a:p>
            <a:pPr indent="-311150" lvl="0" marL="457200" rtl="0" algn="l">
              <a:lnSpc>
                <a:spcPct val="115000"/>
              </a:lnSpc>
              <a:spcBef>
                <a:spcPts val="0"/>
              </a:spcBef>
              <a:spcAft>
                <a:spcPts val="0"/>
              </a:spcAft>
              <a:buSzPts val="1300"/>
              <a:buChar char="●"/>
            </a:pPr>
            <a:r>
              <a:rPr lang="en"/>
              <a:t>Every Tether+ token is backed 100% by its original currency, and can be redeemed at any time with no exposure to exchange risk.</a:t>
            </a:r>
            <a:endParaRPr/>
          </a:p>
        </p:txBody>
      </p:sp>
      <p:pic>
        <p:nvPicPr>
          <p:cNvPr id="576" name="Google Shape;576;p16"/>
          <p:cNvPicPr preferRelativeResize="0"/>
          <p:nvPr/>
        </p:nvPicPr>
        <p:blipFill rotWithShape="1">
          <a:blip r:embed="rId3">
            <a:alphaModFix/>
          </a:blip>
          <a:srcRect b="0" l="0" r="0" t="0"/>
          <a:stretch/>
        </p:blipFill>
        <p:spPr>
          <a:xfrm>
            <a:off x="4655575" y="437100"/>
            <a:ext cx="4062149" cy="4121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Tether Production</a:t>
            </a:r>
            <a:endParaRPr/>
          </a:p>
        </p:txBody>
      </p:sp>
      <p:sp>
        <p:nvSpPr>
          <p:cNvPr id="582" name="Google Shape;582;p17"/>
          <p:cNvSpPr txBox="1"/>
          <p:nvPr>
            <p:ph idx="1" type="body"/>
          </p:nvPr>
        </p:nvSpPr>
        <p:spPr>
          <a:xfrm>
            <a:off x="819150" y="1990725"/>
            <a:ext cx="31344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Tether is not mined because it is linked to the actual amount of currency in reserves</a:t>
            </a:r>
            <a:endParaRPr/>
          </a:p>
          <a:p>
            <a:pPr indent="0" lvl="0" marL="0" rtl="0" algn="l">
              <a:lnSpc>
                <a:spcPct val="115000"/>
              </a:lnSpc>
              <a:spcBef>
                <a:spcPts val="1600"/>
              </a:spcBef>
              <a:spcAft>
                <a:spcPts val="1600"/>
              </a:spcAft>
              <a:buSzPts val="1300"/>
              <a:buNone/>
            </a:pPr>
            <a:r>
              <a:rPr lang="en"/>
              <a:t>However it does use a POS and POR (Proof of Research) to validate transactions</a:t>
            </a:r>
            <a:endParaRPr/>
          </a:p>
        </p:txBody>
      </p:sp>
      <p:pic>
        <p:nvPicPr>
          <p:cNvPr id="583" name="Google Shape;583;p17"/>
          <p:cNvPicPr preferRelativeResize="0"/>
          <p:nvPr/>
        </p:nvPicPr>
        <p:blipFill rotWithShape="1">
          <a:blip r:embed="rId3">
            <a:alphaModFix/>
          </a:blip>
          <a:srcRect b="0" l="0" r="0" t="0"/>
          <a:stretch/>
        </p:blipFill>
        <p:spPr>
          <a:xfrm>
            <a:off x="4206250" y="1400225"/>
            <a:ext cx="4545398" cy="303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Tether use cases</a:t>
            </a:r>
            <a:endParaRPr/>
          </a:p>
        </p:txBody>
      </p:sp>
      <p:sp>
        <p:nvSpPr>
          <p:cNvPr id="589" name="Google Shape;589;p18"/>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Meant to be a more secure asset because it is tied to traditional currencies.</a:t>
            </a:r>
            <a:endParaRPr/>
          </a:p>
          <a:p>
            <a:pPr indent="-311150" lvl="0" marL="457200" rtl="0" algn="l">
              <a:lnSpc>
                <a:spcPct val="115000"/>
              </a:lnSpc>
              <a:spcBef>
                <a:spcPts val="0"/>
              </a:spcBef>
              <a:spcAft>
                <a:spcPts val="0"/>
              </a:spcAft>
              <a:buSzPts val="1300"/>
              <a:buChar char="●"/>
            </a:pPr>
            <a:r>
              <a:rPr lang="en"/>
              <a:t>Tether was specifically designed to build the necessary bridge between fiat currencies and cryptocurrencies and offer stability, transparency and minimal transaction charges to users. It is pegged against the U.S. dollar and maintains a 1-to-1 ratio with the U.S. dollar in terms of value. However, there is no guarantee provided by Tether Ltd. for any right of redemption or exchange of Tethers for real money – that is, Tethers cannot be exchanged for U.S. dollars. </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1"/>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b="1" lang="en" sz="5000"/>
              <a:t>Varieties of Cryptocurrency</a:t>
            </a:r>
            <a:endParaRPr b="1" sz="5000"/>
          </a:p>
        </p:txBody>
      </p:sp>
      <p:sp>
        <p:nvSpPr>
          <p:cNvPr id="475" name="Google Shape;475;p1"/>
          <p:cNvSpPr txBox="1"/>
          <p:nvPr>
            <p:ph idx="1" type="subTitle"/>
          </p:nvPr>
        </p:nvSpPr>
        <p:spPr>
          <a:xfrm>
            <a:off x="1858700" y="3413150"/>
            <a:ext cx="5940000" cy="52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800"/>
              <a:t>Created </a:t>
            </a:r>
            <a:r>
              <a:rPr lang="en" sz="1800"/>
              <a:t>by Matthew Wilps</a:t>
            </a:r>
            <a:endParaRPr sz="1800"/>
          </a:p>
          <a:p>
            <a:pPr indent="0" lvl="0" marL="0" rtl="0" algn="ctr">
              <a:lnSpc>
                <a:spcPct val="100000"/>
              </a:lnSpc>
              <a:spcBef>
                <a:spcPts val="0"/>
              </a:spcBef>
              <a:spcAft>
                <a:spcPts val="0"/>
              </a:spcAft>
              <a:buSzPts val="1600"/>
              <a:buNone/>
            </a:pPr>
            <a:r>
              <a:rPr lang="en" sz="1800" u="sng">
                <a:solidFill>
                  <a:schemeClr val="hlink"/>
                </a:solidFill>
                <a:hlinkClick r:id="rId4"/>
              </a:rPr>
              <a:t>https://www.linkedin.com/in/mattwilps/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problems does Tether solve</a:t>
            </a:r>
            <a:endParaRPr/>
          </a:p>
        </p:txBody>
      </p:sp>
      <p:sp>
        <p:nvSpPr>
          <p:cNvPr id="595" name="Google Shape;595;p19"/>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Since tether is supposed to be backed by traditional currency it should avoid the wild fluctuations of other bitcoins</a:t>
            </a:r>
            <a:endParaRPr/>
          </a:p>
          <a:p>
            <a:pPr indent="-311150" lvl="0" marL="457200" rtl="0" algn="l">
              <a:lnSpc>
                <a:spcPct val="115000"/>
              </a:lnSpc>
              <a:spcBef>
                <a:spcPts val="0"/>
              </a:spcBef>
              <a:spcAft>
                <a:spcPts val="0"/>
              </a:spcAft>
              <a:buSzPts val="1300"/>
              <a:buChar char="●"/>
            </a:pPr>
            <a:r>
              <a:rPr lang="en"/>
              <a:t>Tether is currently under scrutiny for avoiding an audit on how much reserves they actually hold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2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Lite Coin</a:t>
            </a:r>
            <a:endParaRPr/>
          </a:p>
        </p:txBody>
      </p:sp>
      <p:sp>
        <p:nvSpPr>
          <p:cNvPr id="601" name="Google Shape;601;p20"/>
          <p:cNvSpPr txBox="1"/>
          <p:nvPr>
            <p:ph idx="1" type="body"/>
          </p:nvPr>
        </p:nvSpPr>
        <p:spPr>
          <a:xfrm>
            <a:off x="819150" y="1990725"/>
            <a:ext cx="3401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solidFill>
                  <a:srgbClr val="111111"/>
                </a:solidFill>
                <a:highlight>
                  <a:srgbClr val="FFFFFF"/>
                </a:highlight>
              </a:rPr>
              <a:t>LTC currently trails behind Bitcoin as the 5th-largest digital currency by market cap, as of January 2021</a:t>
            </a:r>
            <a:endParaRPr>
              <a:solidFill>
                <a:srgbClr val="111111"/>
              </a:solidFill>
              <a:highlight>
                <a:srgbClr val="FFFFFF"/>
              </a:highlight>
            </a:endParaRPr>
          </a:p>
          <a:p>
            <a:pPr indent="-311150" lvl="0" marL="457200" rtl="0" algn="l">
              <a:lnSpc>
                <a:spcPct val="115000"/>
              </a:lnSpc>
              <a:spcBef>
                <a:spcPts val="0"/>
              </a:spcBef>
              <a:spcAft>
                <a:spcPts val="0"/>
              </a:spcAft>
              <a:buClr>
                <a:srgbClr val="111111"/>
              </a:buClr>
              <a:buSzPts val="1300"/>
              <a:buChar char="●"/>
            </a:pPr>
            <a:r>
              <a:rPr lang="en">
                <a:solidFill>
                  <a:srgbClr val="111111"/>
                </a:solidFill>
                <a:highlight>
                  <a:srgbClr val="FFFFFF"/>
                </a:highlight>
              </a:rPr>
              <a:t>A Bitcoin spinoff created in 2011 by founder Charlie Lee as a “Lite version of bitcoin”</a:t>
            </a:r>
            <a:endParaRPr>
              <a:solidFill>
                <a:srgbClr val="111111"/>
              </a:solidFill>
              <a:highlight>
                <a:srgbClr val="FFFFFF"/>
              </a:highlight>
            </a:endParaRPr>
          </a:p>
          <a:p>
            <a:pPr indent="-311150" lvl="0" marL="457200" rtl="0" algn="l">
              <a:lnSpc>
                <a:spcPct val="115000"/>
              </a:lnSpc>
              <a:spcBef>
                <a:spcPts val="0"/>
              </a:spcBef>
              <a:spcAft>
                <a:spcPts val="0"/>
              </a:spcAft>
              <a:buClr>
                <a:srgbClr val="111111"/>
              </a:buClr>
              <a:buSzPts val="1300"/>
              <a:buChar char="●"/>
            </a:pPr>
            <a:r>
              <a:rPr lang="en">
                <a:solidFill>
                  <a:srgbClr val="111111"/>
                </a:solidFill>
                <a:highlight>
                  <a:srgbClr val="FFFFFF"/>
                </a:highlight>
              </a:rPr>
              <a:t>Designed to be the silver to Bitcoin’s gold</a:t>
            </a:r>
            <a:endParaRPr>
              <a:solidFill>
                <a:srgbClr val="111111"/>
              </a:solidFill>
              <a:highlight>
                <a:srgbClr val="FFFFFF"/>
              </a:highlight>
            </a:endParaRPr>
          </a:p>
        </p:txBody>
      </p:sp>
      <p:pic>
        <p:nvPicPr>
          <p:cNvPr id="602" name="Google Shape;602;p20"/>
          <p:cNvPicPr preferRelativeResize="0"/>
          <p:nvPr/>
        </p:nvPicPr>
        <p:blipFill rotWithShape="1">
          <a:blip r:embed="rId3">
            <a:alphaModFix/>
          </a:blip>
          <a:srcRect b="0" l="0" r="0" t="0"/>
          <a:stretch/>
        </p:blipFill>
        <p:spPr>
          <a:xfrm>
            <a:off x="4950475" y="870900"/>
            <a:ext cx="3401700" cy="340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How is Litecoin Made</a:t>
            </a:r>
            <a:endParaRPr/>
          </a:p>
        </p:txBody>
      </p:sp>
      <p:sp>
        <p:nvSpPr>
          <p:cNvPr id="608" name="Google Shape;608;p21"/>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Using POW Litecoin is mined the same way as bitcoin</a:t>
            </a:r>
            <a:endParaRPr/>
          </a:p>
          <a:p>
            <a:pPr indent="-311150" lvl="0" marL="457200" rtl="0" algn="l">
              <a:lnSpc>
                <a:spcPct val="115000"/>
              </a:lnSpc>
              <a:spcBef>
                <a:spcPts val="0"/>
              </a:spcBef>
              <a:spcAft>
                <a:spcPts val="0"/>
              </a:spcAft>
              <a:buSzPts val="1300"/>
              <a:buChar char="●"/>
            </a:pPr>
            <a:r>
              <a:rPr lang="en"/>
              <a:t>Uses (Scrypt) a different cryptographic algorithm than bitcoin (SHA-256).</a:t>
            </a:r>
            <a:endParaRPr/>
          </a:p>
          <a:p>
            <a:pPr indent="-311150" lvl="0" marL="457200" rtl="0" algn="l">
              <a:lnSpc>
                <a:spcPct val="115000"/>
              </a:lnSpc>
              <a:spcBef>
                <a:spcPts val="0"/>
              </a:spcBef>
              <a:spcAft>
                <a:spcPts val="0"/>
              </a:spcAft>
              <a:buSzPts val="1300"/>
              <a:buChar char="●"/>
            </a:pPr>
            <a:r>
              <a:rPr lang="en"/>
              <a:t>Bitcoin miners use specially built hardware to mine these complex algorithms meanwhile</a:t>
            </a:r>
            <a:endParaRPr/>
          </a:p>
          <a:p>
            <a:pPr indent="-311150" lvl="0" marL="457200" rtl="0" algn="l">
              <a:lnSpc>
                <a:spcPct val="115000"/>
              </a:lnSpc>
              <a:spcBef>
                <a:spcPts val="0"/>
              </a:spcBef>
              <a:spcAft>
                <a:spcPts val="0"/>
              </a:spcAft>
              <a:buSzPts val="1300"/>
              <a:buChar char="●"/>
            </a:pPr>
            <a:r>
              <a:rPr lang="en"/>
              <a:t>Litecoin’s Scrypt is much less susceptible to these special built machines therefore is more accessible to the masses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problems does Litecoin solve</a:t>
            </a:r>
            <a:endParaRPr/>
          </a:p>
        </p:txBody>
      </p:sp>
      <p:sp>
        <p:nvSpPr>
          <p:cNvPr id="614" name="Google Shape;614;p22"/>
          <p:cNvSpPr txBox="1"/>
          <p:nvPr>
            <p:ph idx="1" type="body"/>
          </p:nvPr>
        </p:nvSpPr>
        <p:spPr>
          <a:xfrm>
            <a:off x="819150" y="1990725"/>
            <a:ext cx="3188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Litecoin supply is capped at 84 million coins. Four times more than Bitcoin.</a:t>
            </a:r>
            <a:endParaRPr/>
          </a:p>
          <a:p>
            <a:pPr indent="-311150" lvl="0" marL="457200" rtl="0" algn="l">
              <a:lnSpc>
                <a:spcPct val="115000"/>
              </a:lnSpc>
              <a:spcBef>
                <a:spcPts val="0"/>
              </a:spcBef>
              <a:spcAft>
                <a:spcPts val="0"/>
              </a:spcAft>
              <a:buSzPts val="1300"/>
              <a:buChar char="●"/>
            </a:pPr>
            <a:r>
              <a:rPr lang="en"/>
              <a:t>Slightly faster transaction times than bitcoin</a:t>
            </a:r>
            <a:endParaRPr/>
          </a:p>
          <a:p>
            <a:pPr indent="-311150" lvl="0" marL="457200" rtl="0" algn="l">
              <a:lnSpc>
                <a:spcPct val="115000"/>
              </a:lnSpc>
              <a:spcBef>
                <a:spcPts val="0"/>
              </a:spcBef>
              <a:spcAft>
                <a:spcPts val="0"/>
              </a:spcAft>
              <a:buSzPts val="1300"/>
              <a:buChar char="●"/>
            </a:pPr>
            <a:r>
              <a:rPr lang="en"/>
              <a:t>Lower price may facilitate the psychology in trading Litecoin vs Bitcoin</a:t>
            </a:r>
            <a:endParaRPr/>
          </a:p>
        </p:txBody>
      </p:sp>
      <p:pic>
        <p:nvPicPr>
          <p:cNvPr id="615" name="Google Shape;615;p22"/>
          <p:cNvPicPr preferRelativeResize="0"/>
          <p:nvPr/>
        </p:nvPicPr>
        <p:blipFill rotWithShape="1">
          <a:blip r:embed="rId3">
            <a:alphaModFix/>
          </a:blip>
          <a:srcRect b="0" l="0" r="0" t="0"/>
          <a:stretch/>
        </p:blipFill>
        <p:spPr>
          <a:xfrm>
            <a:off x="4160250" y="1695475"/>
            <a:ext cx="4562936" cy="3038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Chainlink</a:t>
            </a:r>
            <a:endParaRPr/>
          </a:p>
        </p:txBody>
      </p:sp>
      <p:sp>
        <p:nvSpPr>
          <p:cNvPr id="621" name="Google Shape;621;p23"/>
          <p:cNvSpPr txBox="1"/>
          <p:nvPr>
            <p:ph idx="1" type="body"/>
          </p:nvPr>
        </p:nvSpPr>
        <p:spPr>
          <a:xfrm>
            <a:off x="819150" y="1666125"/>
            <a:ext cx="3818400" cy="2772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Decentralized oracle network that provides real-world data to smart contracts on the blockchain</a:t>
            </a:r>
            <a:endParaRPr/>
          </a:p>
          <a:p>
            <a:pPr indent="-311150" lvl="0" marL="457200" rtl="0" algn="l">
              <a:lnSpc>
                <a:spcPct val="115000"/>
              </a:lnSpc>
              <a:spcBef>
                <a:spcPts val="0"/>
              </a:spcBef>
              <a:spcAft>
                <a:spcPts val="0"/>
              </a:spcAft>
              <a:buSzPts val="1300"/>
              <a:buChar char="●"/>
            </a:pPr>
            <a:r>
              <a:rPr lang="en"/>
              <a:t>Since smart contracts depend on real world data in order to be completed there is pressure in providing a decentralized way of collecting information. Chain Link provides this decentralized data</a:t>
            </a:r>
            <a:endParaRPr/>
          </a:p>
          <a:p>
            <a:pPr indent="-311150" lvl="0" marL="457200" rtl="0" algn="l">
              <a:lnSpc>
                <a:spcPct val="115000"/>
              </a:lnSpc>
              <a:spcBef>
                <a:spcPts val="0"/>
              </a:spcBef>
              <a:spcAft>
                <a:spcPts val="0"/>
              </a:spcAft>
              <a:buSzPts val="1300"/>
              <a:buChar char="●"/>
            </a:pPr>
            <a:r>
              <a:rPr lang="en"/>
              <a:t>Link is the digital asset token used to pay for services on the network</a:t>
            </a:r>
            <a:endParaRPr/>
          </a:p>
        </p:txBody>
      </p:sp>
      <p:pic>
        <p:nvPicPr>
          <p:cNvPr id="622" name="Google Shape;622;p23"/>
          <p:cNvPicPr preferRelativeResize="0"/>
          <p:nvPr/>
        </p:nvPicPr>
        <p:blipFill rotWithShape="1">
          <a:blip r:embed="rId3">
            <a:alphaModFix/>
          </a:blip>
          <a:srcRect b="0" l="0" r="0" t="0"/>
          <a:stretch/>
        </p:blipFill>
        <p:spPr>
          <a:xfrm>
            <a:off x="4572000" y="753688"/>
            <a:ext cx="3933626" cy="3636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2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How is Chainlink made?</a:t>
            </a:r>
            <a:endParaRPr/>
          </a:p>
        </p:txBody>
      </p:sp>
      <p:sp>
        <p:nvSpPr>
          <p:cNvPr id="628" name="Google Shape;628;p24"/>
          <p:cNvSpPr txBox="1"/>
          <p:nvPr>
            <p:ph idx="1" type="body"/>
          </p:nvPr>
        </p:nvSpPr>
        <p:spPr>
          <a:xfrm>
            <a:off x="819150" y="1471075"/>
            <a:ext cx="7505700" cy="2992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Requesting Contract holders use LINK to pay Chainlink node operators for their work. Prices are set by the Chainlink node operator based on demand for the data they can provide and the current market for that data.</a:t>
            </a:r>
            <a:endParaRPr/>
          </a:p>
          <a:p>
            <a:pPr indent="-311150" lvl="0" marL="457200" rtl="0" algn="l">
              <a:lnSpc>
                <a:spcPct val="115000"/>
              </a:lnSpc>
              <a:spcBef>
                <a:spcPts val="0"/>
              </a:spcBef>
              <a:spcAft>
                <a:spcPts val="0"/>
              </a:spcAft>
              <a:buSzPts val="1300"/>
              <a:buChar char="●"/>
            </a:pPr>
            <a:r>
              <a:rPr lang="en"/>
              <a:t>Chainlink node operators also use LINK to stake in the network — node operators must deposit LINK with Chainlink to demonstrate their commitment to the network and incentivize good service.</a:t>
            </a:r>
            <a:endParaRPr/>
          </a:p>
          <a:p>
            <a:pPr indent="-311150" lvl="0" marL="457200" rtl="0" algn="l">
              <a:lnSpc>
                <a:spcPct val="115000"/>
              </a:lnSpc>
              <a:spcBef>
                <a:spcPts val="0"/>
              </a:spcBef>
              <a:spcAft>
                <a:spcPts val="0"/>
              </a:spcAft>
              <a:buSzPts val="1300"/>
              <a:buChar char="●"/>
            </a:pPr>
            <a:r>
              <a:rPr lang="en"/>
              <a:t>The Chainlink Reputation Contract considers the size of a node’s stake (among other criteria) when matching nodes with requests for data. Nodes with a greater stake are therefore more likely to be chosen to fulfill requests (and thus earn LINK for their services). The Chainlink network also punishes faulty or dishonest nodes by taxing their stake of LINK for poor service.</a:t>
            </a:r>
            <a:endParaRPr/>
          </a:p>
          <a:p>
            <a:pPr indent="-311150" lvl="0" marL="457200" rtl="0" algn="l">
              <a:lnSpc>
                <a:spcPct val="115000"/>
              </a:lnSpc>
              <a:spcBef>
                <a:spcPts val="0"/>
              </a:spcBef>
              <a:spcAft>
                <a:spcPts val="0"/>
              </a:spcAft>
              <a:buSzPts val="1300"/>
              <a:buChar char="●"/>
            </a:pPr>
            <a:r>
              <a:rPr lang="en"/>
              <a:t>LINK is built on Ethereum in accordance with the ERC-20 standard for tokens. It can be bought and sold for fiat currency or other digital currencies.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Chainlink Use cases</a:t>
            </a:r>
            <a:endParaRPr/>
          </a:p>
        </p:txBody>
      </p:sp>
      <p:sp>
        <p:nvSpPr>
          <p:cNvPr id="634" name="Google Shape;634;p25"/>
          <p:cNvSpPr txBox="1"/>
          <p:nvPr>
            <p:ph idx="1" type="body"/>
          </p:nvPr>
        </p:nvSpPr>
        <p:spPr>
          <a:xfrm>
            <a:off x="819150" y="1800200"/>
            <a:ext cx="6909300" cy="2697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Verification for Data used to execute smart contracts.</a:t>
            </a:r>
            <a:endParaRPr/>
          </a:p>
          <a:p>
            <a:pPr indent="-311150" lvl="0" marL="457200" rtl="0" algn="l">
              <a:lnSpc>
                <a:spcPct val="115000"/>
              </a:lnSpc>
              <a:spcBef>
                <a:spcPts val="0"/>
              </a:spcBef>
              <a:spcAft>
                <a:spcPts val="0"/>
              </a:spcAft>
              <a:buSzPts val="1300"/>
              <a:buChar char="●"/>
            </a:pPr>
            <a:r>
              <a:rPr lang="en"/>
              <a:t>This data is then linked to a digital asset called Link</a:t>
            </a:r>
            <a:endParaRPr/>
          </a:p>
          <a:p>
            <a:pPr indent="-311150" lvl="0" marL="457200" rtl="0" algn="l">
              <a:lnSpc>
                <a:spcPct val="115000"/>
              </a:lnSpc>
              <a:spcBef>
                <a:spcPts val="0"/>
              </a:spcBef>
              <a:spcAft>
                <a:spcPts val="0"/>
              </a:spcAft>
              <a:buSzPts val="1300"/>
              <a:buChar char="●"/>
            </a:pPr>
            <a:r>
              <a:rPr lang="en"/>
              <a:t>Verifies the accuracy of the data by pulling from multiple sources.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2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problems does Chainlink solve?</a:t>
            </a:r>
            <a:endParaRPr/>
          </a:p>
        </p:txBody>
      </p:sp>
      <p:sp>
        <p:nvSpPr>
          <p:cNvPr id="640" name="Google Shape;640;p26"/>
          <p:cNvSpPr txBox="1"/>
          <p:nvPr>
            <p:ph idx="1" type="body"/>
          </p:nvPr>
        </p:nvSpPr>
        <p:spPr>
          <a:xfrm>
            <a:off x="819150" y="1990725"/>
            <a:ext cx="32013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Smart contracts require accurate data and if we were to call data from one centralized source it could be manipulated. Chainlink decentralizes the data</a:t>
            </a:r>
            <a:endParaRPr/>
          </a:p>
          <a:p>
            <a:pPr indent="-311150" lvl="0" marL="457200" rtl="0" algn="l">
              <a:lnSpc>
                <a:spcPct val="115000"/>
              </a:lnSpc>
              <a:spcBef>
                <a:spcPts val="0"/>
              </a:spcBef>
              <a:spcAft>
                <a:spcPts val="0"/>
              </a:spcAft>
              <a:buSzPts val="1300"/>
              <a:buChar char="●"/>
            </a:pPr>
            <a:r>
              <a:rPr lang="en"/>
              <a:t>It can also gather data from multiple sources and organize it to be used in a smart contract</a:t>
            </a:r>
            <a:endParaRPr/>
          </a:p>
          <a:p>
            <a:pPr indent="-311150" lvl="0" marL="457200" rtl="0" algn="l">
              <a:lnSpc>
                <a:spcPct val="115000"/>
              </a:lnSpc>
              <a:spcBef>
                <a:spcPts val="0"/>
              </a:spcBef>
              <a:spcAft>
                <a:spcPts val="0"/>
              </a:spcAft>
              <a:buSzPts val="1300"/>
              <a:buChar char="●"/>
            </a:pPr>
            <a:r>
              <a:rPr lang="en"/>
              <a:t>Adds a system of checks and balances to smart contracts</a:t>
            </a:r>
            <a:endParaRPr/>
          </a:p>
        </p:txBody>
      </p:sp>
      <p:pic>
        <p:nvPicPr>
          <p:cNvPr id="641" name="Google Shape;641;p26"/>
          <p:cNvPicPr preferRelativeResize="0"/>
          <p:nvPr/>
        </p:nvPicPr>
        <p:blipFill rotWithShape="1">
          <a:blip r:embed="rId3">
            <a:alphaModFix/>
          </a:blip>
          <a:srcRect b="0" l="0" r="0" t="0"/>
          <a:stretch/>
        </p:blipFill>
        <p:spPr>
          <a:xfrm>
            <a:off x="4306575" y="1559750"/>
            <a:ext cx="4557749" cy="3038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2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Cardano (ADA)</a:t>
            </a:r>
            <a:endParaRPr/>
          </a:p>
        </p:txBody>
      </p:sp>
      <p:sp>
        <p:nvSpPr>
          <p:cNvPr id="647" name="Google Shape;647;p2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Proof of stake blockchain platform</a:t>
            </a:r>
            <a:endParaRPr/>
          </a:p>
          <a:p>
            <a:pPr indent="-311150" lvl="0" marL="457200" rtl="0" algn="l">
              <a:lnSpc>
                <a:spcPct val="115000"/>
              </a:lnSpc>
              <a:spcBef>
                <a:spcPts val="0"/>
              </a:spcBef>
              <a:spcAft>
                <a:spcPts val="0"/>
              </a:spcAft>
              <a:buSzPts val="1300"/>
              <a:buChar char="●"/>
            </a:pPr>
            <a:r>
              <a:rPr lang="en"/>
              <a:t>Founded on peer reviewed research</a:t>
            </a:r>
            <a:endParaRPr/>
          </a:p>
          <a:p>
            <a:pPr indent="-311150" lvl="0" marL="457200" rtl="0" algn="l">
              <a:lnSpc>
                <a:spcPct val="115000"/>
              </a:lnSpc>
              <a:spcBef>
                <a:spcPts val="0"/>
              </a:spcBef>
              <a:spcAft>
                <a:spcPts val="0"/>
              </a:spcAft>
              <a:buSzPts val="1300"/>
              <a:buChar char="●"/>
            </a:pPr>
            <a:r>
              <a:rPr lang="en"/>
              <a:t>Developed through evidence-based methods</a:t>
            </a:r>
            <a:endParaRPr/>
          </a:p>
          <a:p>
            <a:pPr indent="-311150" lvl="0" marL="457200" rtl="0" algn="l">
              <a:lnSpc>
                <a:spcPct val="115000"/>
              </a:lnSpc>
              <a:spcBef>
                <a:spcPts val="0"/>
              </a:spcBef>
              <a:spcAft>
                <a:spcPts val="0"/>
              </a:spcAft>
              <a:buSzPts val="1300"/>
              <a:buChar char="●"/>
            </a:pPr>
            <a:r>
              <a:rPr lang="en"/>
              <a:t>Has two layers:</a:t>
            </a:r>
            <a:endParaRPr/>
          </a:p>
          <a:p>
            <a:pPr indent="-298450" lvl="1" marL="914400" rtl="0" algn="l">
              <a:lnSpc>
                <a:spcPct val="115000"/>
              </a:lnSpc>
              <a:spcBef>
                <a:spcPts val="0"/>
              </a:spcBef>
              <a:spcAft>
                <a:spcPts val="0"/>
              </a:spcAft>
              <a:buSzPts val="1100"/>
              <a:buChar char="○"/>
            </a:pPr>
            <a:r>
              <a:rPr lang="en"/>
              <a:t>Cardano Settlement Layer- acts as the account layer where transactions are processed with minimal transaction fees</a:t>
            </a:r>
            <a:endParaRPr/>
          </a:p>
          <a:p>
            <a:pPr indent="-298450" lvl="1" marL="914400" rtl="0" algn="l">
              <a:lnSpc>
                <a:spcPct val="115000"/>
              </a:lnSpc>
              <a:spcBef>
                <a:spcPts val="0"/>
              </a:spcBef>
              <a:spcAft>
                <a:spcPts val="0"/>
              </a:spcAft>
              <a:buSzPts val="1100"/>
              <a:buChar char="○"/>
            </a:pPr>
            <a:r>
              <a:rPr lang="en"/>
              <a:t>Cardano Computational Layer (CCL)- runs smart contracts, ensures security and compliance, and other more advanced use cases</a:t>
            </a:r>
            <a:endParaRPr/>
          </a:p>
        </p:txBody>
      </p:sp>
      <p:pic>
        <p:nvPicPr>
          <p:cNvPr id="648" name="Google Shape;648;p27"/>
          <p:cNvPicPr preferRelativeResize="0"/>
          <p:nvPr/>
        </p:nvPicPr>
        <p:blipFill rotWithShape="1">
          <a:blip r:embed="rId3">
            <a:alphaModFix/>
          </a:blip>
          <a:srcRect b="0" l="0" r="0" t="0"/>
          <a:stretch/>
        </p:blipFill>
        <p:spPr>
          <a:xfrm>
            <a:off x="5542823" y="540600"/>
            <a:ext cx="2884350" cy="2188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8"/>
          <p:cNvSpPr txBox="1"/>
          <p:nvPr>
            <p:ph type="title"/>
          </p:nvPr>
        </p:nvSpPr>
        <p:spPr>
          <a:xfrm>
            <a:off x="819150" y="845600"/>
            <a:ext cx="32151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How is Cardano is made</a:t>
            </a:r>
            <a:endParaRPr/>
          </a:p>
        </p:txBody>
      </p:sp>
      <p:sp>
        <p:nvSpPr>
          <p:cNvPr id="654" name="Google Shape;654;p28"/>
          <p:cNvSpPr txBox="1"/>
          <p:nvPr>
            <p:ph idx="1" type="body"/>
          </p:nvPr>
        </p:nvSpPr>
        <p:spPr>
          <a:xfrm>
            <a:off x="354225" y="1990725"/>
            <a:ext cx="38766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Uses POS (Proof of Stake technology) Cardano calls their POS Ouroboros</a:t>
            </a:r>
            <a:endParaRPr/>
          </a:p>
          <a:p>
            <a:pPr indent="-311150" lvl="0" marL="457200" rtl="0" algn="l">
              <a:lnSpc>
                <a:spcPct val="115000"/>
              </a:lnSpc>
              <a:spcBef>
                <a:spcPts val="0"/>
              </a:spcBef>
              <a:spcAft>
                <a:spcPts val="0"/>
              </a:spcAft>
              <a:buSzPts val="1300"/>
              <a:buChar char="●"/>
            </a:pPr>
            <a:r>
              <a:rPr lang="en"/>
              <a:t>Ouroboros uses a mathematically and statistically efficient method to select who is allowed to mine which nodes</a:t>
            </a:r>
            <a:endParaRPr/>
          </a:p>
        </p:txBody>
      </p:sp>
      <p:pic>
        <p:nvPicPr>
          <p:cNvPr id="655" name="Google Shape;655;p28"/>
          <p:cNvPicPr preferRelativeResize="0"/>
          <p:nvPr/>
        </p:nvPicPr>
        <p:blipFill rotWithShape="1">
          <a:blip r:embed="rId3">
            <a:alphaModFix/>
          </a:blip>
          <a:srcRect b="0" l="0" r="0" t="0"/>
          <a:stretch/>
        </p:blipFill>
        <p:spPr>
          <a:xfrm>
            <a:off x="4171847" y="626850"/>
            <a:ext cx="4665401" cy="3889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
          <p:cNvSpPr txBox="1"/>
          <p:nvPr>
            <p:ph type="title"/>
          </p:nvPr>
        </p:nvSpPr>
        <p:spPr>
          <a:xfrm>
            <a:off x="347850" y="40495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a:t>Popular Cryptocurrencies</a:t>
            </a:r>
            <a:endParaRPr b="1"/>
          </a:p>
        </p:txBody>
      </p:sp>
      <p:sp>
        <p:nvSpPr>
          <p:cNvPr id="481" name="Google Shape;481;p2"/>
          <p:cNvSpPr txBox="1"/>
          <p:nvPr>
            <p:ph idx="1" type="body"/>
          </p:nvPr>
        </p:nvSpPr>
        <p:spPr>
          <a:xfrm>
            <a:off x="311700" y="1229875"/>
            <a:ext cx="2566200" cy="3339000"/>
          </a:xfrm>
          <a:prstGeom prst="rect">
            <a:avLst/>
          </a:prstGeom>
          <a:noFill/>
          <a:ln>
            <a:noFill/>
          </a:ln>
        </p:spPr>
        <p:txBody>
          <a:bodyPr anchorCtr="0" anchor="t" bIns="91425" lIns="91425" spcFirstLastPara="1" rIns="91425" wrap="square" tIns="91425">
            <a:noAutofit/>
          </a:bodyPr>
          <a:lstStyle/>
          <a:p>
            <a:pPr indent="-323850" lvl="0" marL="990600" marR="114300" rtl="0" algn="l">
              <a:lnSpc>
                <a:spcPct val="142857"/>
              </a:lnSpc>
              <a:spcBef>
                <a:spcPts val="300"/>
              </a:spcBef>
              <a:spcAft>
                <a:spcPts val="0"/>
              </a:spcAft>
              <a:buClr>
                <a:srgbClr val="000000"/>
              </a:buClr>
              <a:buSzPts val="1500"/>
              <a:buChar char="●"/>
            </a:pPr>
            <a:r>
              <a:rPr lang="en" sz="1500">
                <a:solidFill>
                  <a:srgbClr val="000000"/>
                </a:solidFill>
                <a:highlight>
                  <a:srgbClr val="FFFFFF"/>
                </a:highlight>
              </a:rPr>
              <a:t>Bitcoin</a:t>
            </a:r>
            <a:endParaRPr sz="1500">
              <a:solidFill>
                <a:srgbClr val="000000"/>
              </a:solidFill>
              <a:highlight>
                <a:srgbClr val="FFFFFF"/>
              </a:highlight>
            </a:endParaRPr>
          </a:p>
          <a:p>
            <a:pPr indent="-323850" lvl="0" marL="990600" marR="114300" rtl="0" algn="l">
              <a:lnSpc>
                <a:spcPct val="142857"/>
              </a:lnSpc>
              <a:spcBef>
                <a:spcPts val="0"/>
              </a:spcBef>
              <a:spcAft>
                <a:spcPts val="0"/>
              </a:spcAft>
              <a:buClr>
                <a:srgbClr val="000000"/>
              </a:buClr>
              <a:buSzPts val="1500"/>
              <a:buChar char="●"/>
            </a:pPr>
            <a:r>
              <a:rPr lang="en" sz="1500">
                <a:solidFill>
                  <a:srgbClr val="000000"/>
                </a:solidFill>
                <a:highlight>
                  <a:srgbClr val="FFFFFF"/>
                </a:highlight>
              </a:rPr>
              <a:t>Ethereum</a:t>
            </a:r>
            <a:endParaRPr sz="1500">
              <a:solidFill>
                <a:srgbClr val="000000"/>
              </a:solidFill>
              <a:highlight>
                <a:srgbClr val="FFFFFF"/>
              </a:highlight>
            </a:endParaRPr>
          </a:p>
          <a:p>
            <a:pPr indent="-323850" lvl="0" marL="990600" marR="114300" rtl="0" algn="l">
              <a:lnSpc>
                <a:spcPct val="142857"/>
              </a:lnSpc>
              <a:spcBef>
                <a:spcPts val="0"/>
              </a:spcBef>
              <a:spcAft>
                <a:spcPts val="0"/>
              </a:spcAft>
              <a:buClr>
                <a:srgbClr val="000000"/>
              </a:buClr>
              <a:buSzPts val="1500"/>
              <a:buChar char="●"/>
            </a:pPr>
            <a:r>
              <a:rPr lang="en" sz="1500">
                <a:solidFill>
                  <a:srgbClr val="000000"/>
                </a:solidFill>
                <a:highlight>
                  <a:srgbClr val="FFFFFF"/>
                </a:highlight>
              </a:rPr>
              <a:t>Polkadot</a:t>
            </a:r>
            <a:endParaRPr sz="1500">
              <a:solidFill>
                <a:srgbClr val="000000"/>
              </a:solidFill>
              <a:highlight>
                <a:srgbClr val="FFFFFF"/>
              </a:highlight>
            </a:endParaRPr>
          </a:p>
          <a:p>
            <a:pPr indent="-323850" lvl="0" marL="990600" marR="114300" rtl="0" algn="l">
              <a:lnSpc>
                <a:spcPct val="142857"/>
              </a:lnSpc>
              <a:spcBef>
                <a:spcPts val="0"/>
              </a:spcBef>
              <a:spcAft>
                <a:spcPts val="0"/>
              </a:spcAft>
              <a:buClr>
                <a:srgbClr val="000000"/>
              </a:buClr>
              <a:buSzPts val="1500"/>
              <a:buChar char="●"/>
            </a:pPr>
            <a:r>
              <a:rPr lang="en" sz="1500">
                <a:solidFill>
                  <a:srgbClr val="000000"/>
                </a:solidFill>
                <a:highlight>
                  <a:srgbClr val="FFFFFF"/>
                </a:highlight>
              </a:rPr>
              <a:t>Tether</a:t>
            </a:r>
            <a:endParaRPr sz="1500">
              <a:solidFill>
                <a:srgbClr val="000000"/>
              </a:solidFill>
              <a:highlight>
                <a:srgbClr val="FFFFFF"/>
              </a:highlight>
            </a:endParaRPr>
          </a:p>
          <a:p>
            <a:pPr indent="-323850" lvl="0" marL="990600" marR="114300" rtl="0" algn="l">
              <a:lnSpc>
                <a:spcPct val="142857"/>
              </a:lnSpc>
              <a:spcBef>
                <a:spcPts val="0"/>
              </a:spcBef>
              <a:spcAft>
                <a:spcPts val="0"/>
              </a:spcAft>
              <a:buClr>
                <a:srgbClr val="000000"/>
              </a:buClr>
              <a:buSzPts val="1500"/>
              <a:buChar char="●"/>
            </a:pPr>
            <a:r>
              <a:rPr lang="en" sz="1500">
                <a:solidFill>
                  <a:srgbClr val="000000"/>
                </a:solidFill>
                <a:highlight>
                  <a:srgbClr val="FFFFFF"/>
                </a:highlight>
              </a:rPr>
              <a:t>Litecoin</a:t>
            </a:r>
            <a:endParaRPr sz="1500">
              <a:solidFill>
                <a:srgbClr val="000000"/>
              </a:solidFill>
              <a:highlight>
                <a:srgbClr val="FFFFFF"/>
              </a:highlight>
            </a:endParaRPr>
          </a:p>
          <a:p>
            <a:pPr indent="-323850" lvl="0" marL="990600" marR="114300" rtl="0" algn="l">
              <a:lnSpc>
                <a:spcPct val="142857"/>
              </a:lnSpc>
              <a:spcBef>
                <a:spcPts val="0"/>
              </a:spcBef>
              <a:spcAft>
                <a:spcPts val="0"/>
              </a:spcAft>
              <a:buClr>
                <a:srgbClr val="000000"/>
              </a:buClr>
              <a:buSzPts val="1500"/>
              <a:buChar char="●"/>
            </a:pPr>
            <a:r>
              <a:rPr lang="en" sz="1500">
                <a:solidFill>
                  <a:srgbClr val="000000"/>
                </a:solidFill>
                <a:highlight>
                  <a:srgbClr val="FFFFFF"/>
                </a:highlight>
              </a:rPr>
              <a:t>CHainlink</a:t>
            </a:r>
            <a:endParaRPr sz="1500">
              <a:solidFill>
                <a:srgbClr val="000000"/>
              </a:solidFill>
              <a:highlight>
                <a:srgbClr val="FFFFFF"/>
              </a:highlight>
            </a:endParaRPr>
          </a:p>
          <a:p>
            <a:pPr indent="-323850" lvl="0" marL="990600" marR="114300" rtl="0" algn="l">
              <a:lnSpc>
                <a:spcPct val="142857"/>
              </a:lnSpc>
              <a:spcBef>
                <a:spcPts val="0"/>
              </a:spcBef>
              <a:spcAft>
                <a:spcPts val="0"/>
              </a:spcAft>
              <a:buClr>
                <a:srgbClr val="000000"/>
              </a:buClr>
              <a:buSzPts val="1500"/>
              <a:buChar char="●"/>
            </a:pPr>
            <a:r>
              <a:rPr lang="en" sz="1500">
                <a:solidFill>
                  <a:srgbClr val="000000"/>
                </a:solidFill>
                <a:highlight>
                  <a:srgbClr val="FFFFFF"/>
                </a:highlight>
              </a:rPr>
              <a:t>Cardano</a:t>
            </a:r>
            <a:endParaRPr sz="1500">
              <a:solidFill>
                <a:srgbClr val="000000"/>
              </a:solidFill>
              <a:highlight>
                <a:srgbClr val="FFFFFF"/>
              </a:highlight>
            </a:endParaRPr>
          </a:p>
          <a:p>
            <a:pPr indent="-323850" lvl="0" marL="990600" marR="114300" rtl="0" algn="l">
              <a:lnSpc>
                <a:spcPct val="142857"/>
              </a:lnSpc>
              <a:spcBef>
                <a:spcPts val="0"/>
              </a:spcBef>
              <a:spcAft>
                <a:spcPts val="0"/>
              </a:spcAft>
              <a:buClr>
                <a:srgbClr val="000000"/>
              </a:buClr>
              <a:buSzPts val="1500"/>
              <a:buChar char="●"/>
            </a:pPr>
            <a:r>
              <a:rPr lang="en" sz="1500">
                <a:solidFill>
                  <a:srgbClr val="000000"/>
                </a:solidFill>
                <a:highlight>
                  <a:srgbClr val="FFFFFF"/>
                </a:highlight>
              </a:rPr>
              <a:t>USDC</a:t>
            </a:r>
            <a:endParaRPr sz="1500">
              <a:solidFill>
                <a:srgbClr val="000000"/>
              </a:solidFill>
              <a:highlight>
                <a:srgbClr val="FFFFFF"/>
              </a:highlight>
            </a:endParaRPr>
          </a:p>
          <a:p>
            <a:pPr indent="-323850" lvl="0" marL="990600" marR="114300" rtl="0" algn="l">
              <a:lnSpc>
                <a:spcPct val="142857"/>
              </a:lnSpc>
              <a:spcBef>
                <a:spcPts val="0"/>
              </a:spcBef>
              <a:spcAft>
                <a:spcPts val="0"/>
              </a:spcAft>
              <a:buClr>
                <a:srgbClr val="000000"/>
              </a:buClr>
              <a:buSzPts val="1500"/>
              <a:buChar char="●"/>
            </a:pPr>
            <a:r>
              <a:rPr lang="en" sz="1500">
                <a:solidFill>
                  <a:srgbClr val="000000"/>
                </a:solidFill>
                <a:highlight>
                  <a:srgbClr val="FFFFFF"/>
                </a:highlight>
              </a:rPr>
              <a:t>Stellar</a:t>
            </a:r>
            <a:endParaRPr sz="1500">
              <a:solidFill>
                <a:srgbClr val="000000"/>
              </a:solidFill>
              <a:highlight>
                <a:srgbClr val="FFFFFF"/>
              </a:highlight>
            </a:endParaRPr>
          </a:p>
          <a:p>
            <a:pPr indent="-323850" lvl="0" marL="990600" marR="114300" rtl="0" algn="l">
              <a:lnSpc>
                <a:spcPct val="142857"/>
              </a:lnSpc>
              <a:spcBef>
                <a:spcPts val="0"/>
              </a:spcBef>
              <a:spcAft>
                <a:spcPts val="0"/>
              </a:spcAft>
              <a:buClr>
                <a:srgbClr val="000000"/>
              </a:buClr>
              <a:buSzPts val="1500"/>
              <a:buChar char="●"/>
            </a:pPr>
            <a:r>
              <a:rPr lang="en" sz="1500">
                <a:solidFill>
                  <a:srgbClr val="000000"/>
                </a:solidFill>
                <a:highlight>
                  <a:srgbClr val="FFFFFF"/>
                </a:highlight>
              </a:rPr>
              <a:t>Augur</a:t>
            </a:r>
            <a:endParaRPr sz="1500">
              <a:solidFill>
                <a:srgbClr val="000000"/>
              </a:solidFill>
              <a:highlight>
                <a:srgbClr val="FFFFFF"/>
              </a:highlight>
            </a:endParaRPr>
          </a:p>
          <a:p>
            <a:pPr indent="0" lvl="0" marL="0" rtl="0" algn="l">
              <a:lnSpc>
                <a:spcPct val="115000"/>
              </a:lnSpc>
              <a:spcBef>
                <a:spcPts val="300"/>
              </a:spcBef>
              <a:spcAft>
                <a:spcPts val="1600"/>
              </a:spcAft>
              <a:buSzPts val="1300"/>
              <a:buNone/>
            </a:pPr>
            <a:r>
              <a:t/>
            </a:r>
            <a:endParaRPr/>
          </a:p>
        </p:txBody>
      </p:sp>
      <p:pic>
        <p:nvPicPr>
          <p:cNvPr id="482" name="Google Shape;482;p2"/>
          <p:cNvPicPr preferRelativeResize="0"/>
          <p:nvPr/>
        </p:nvPicPr>
        <p:blipFill rotWithShape="1">
          <a:blip r:embed="rId3">
            <a:alphaModFix/>
          </a:blip>
          <a:srcRect b="0" l="0" r="0" t="0"/>
          <a:stretch/>
        </p:blipFill>
        <p:spPr>
          <a:xfrm>
            <a:off x="3258625" y="1229875"/>
            <a:ext cx="5038961" cy="33389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2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Cardano use cases	</a:t>
            </a:r>
            <a:endParaRPr/>
          </a:p>
        </p:txBody>
      </p:sp>
      <p:sp>
        <p:nvSpPr>
          <p:cNvPr id="661" name="Google Shape;661;p29"/>
          <p:cNvSpPr txBox="1"/>
          <p:nvPr>
            <p:ph idx="1" type="body"/>
          </p:nvPr>
        </p:nvSpPr>
        <p:spPr>
          <a:xfrm>
            <a:off x="642050" y="1879200"/>
            <a:ext cx="47826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Decentralized applications on Cardano can be used for the following:</a:t>
            </a:r>
            <a:endParaRPr/>
          </a:p>
          <a:p>
            <a:pPr indent="-311150" lvl="0" marL="457200" rtl="0" algn="l">
              <a:lnSpc>
                <a:spcPct val="115000"/>
              </a:lnSpc>
              <a:spcBef>
                <a:spcPts val="1600"/>
              </a:spcBef>
              <a:spcAft>
                <a:spcPts val="0"/>
              </a:spcAft>
              <a:buSzPts val="1300"/>
              <a:buChar char="●"/>
            </a:pPr>
            <a:r>
              <a:rPr lang="en"/>
              <a:t>Credential verification (diplomas)</a:t>
            </a:r>
            <a:endParaRPr/>
          </a:p>
          <a:p>
            <a:pPr indent="-311150" lvl="0" marL="457200" rtl="0" algn="l">
              <a:lnSpc>
                <a:spcPct val="115000"/>
              </a:lnSpc>
              <a:spcBef>
                <a:spcPts val="0"/>
              </a:spcBef>
              <a:spcAft>
                <a:spcPts val="0"/>
              </a:spcAft>
              <a:buSzPts val="1300"/>
              <a:buChar char="●"/>
            </a:pPr>
            <a:r>
              <a:rPr lang="en"/>
              <a:t>Product counterfeiting (retail, health care)</a:t>
            </a:r>
            <a:endParaRPr/>
          </a:p>
          <a:p>
            <a:pPr indent="-311150" lvl="0" marL="457200" rtl="0" algn="l">
              <a:lnSpc>
                <a:spcPct val="115000"/>
              </a:lnSpc>
              <a:spcBef>
                <a:spcPts val="0"/>
              </a:spcBef>
              <a:spcAft>
                <a:spcPts val="0"/>
              </a:spcAft>
              <a:buSzPts val="1300"/>
              <a:buChar char="●"/>
            </a:pPr>
            <a:r>
              <a:rPr lang="en"/>
              <a:t>Supply chain tracking (agriculture)</a:t>
            </a:r>
            <a:endParaRPr/>
          </a:p>
          <a:p>
            <a:pPr indent="-311150" lvl="0" marL="457200" rtl="0" algn="l">
              <a:lnSpc>
                <a:spcPct val="115000"/>
              </a:lnSpc>
              <a:spcBef>
                <a:spcPts val="0"/>
              </a:spcBef>
              <a:spcAft>
                <a:spcPts val="0"/>
              </a:spcAft>
              <a:buSzPts val="1300"/>
              <a:buChar char="●"/>
            </a:pPr>
            <a:r>
              <a:rPr lang="en"/>
              <a:t>Digital Identity (ID cards, and identity verification)</a:t>
            </a:r>
            <a:endParaRPr/>
          </a:p>
          <a:p>
            <a:pPr indent="0" lvl="0" marL="0" rtl="0" algn="l">
              <a:lnSpc>
                <a:spcPct val="115000"/>
              </a:lnSpc>
              <a:spcBef>
                <a:spcPts val="1600"/>
              </a:spcBef>
              <a:spcAft>
                <a:spcPts val="1600"/>
              </a:spcAft>
              <a:buSzPts val="1300"/>
              <a:buNone/>
            </a:pPr>
            <a:r>
              <a:t/>
            </a:r>
            <a:endParaRPr/>
          </a:p>
        </p:txBody>
      </p:sp>
      <p:pic>
        <p:nvPicPr>
          <p:cNvPr id="662" name="Google Shape;662;p29"/>
          <p:cNvPicPr preferRelativeResize="0"/>
          <p:nvPr/>
        </p:nvPicPr>
        <p:blipFill rotWithShape="1">
          <a:blip r:embed="rId3">
            <a:alphaModFix/>
          </a:blip>
          <a:srcRect b="0" l="0" r="0" t="0"/>
          <a:stretch/>
        </p:blipFill>
        <p:spPr>
          <a:xfrm>
            <a:off x="5424650" y="876825"/>
            <a:ext cx="3414550" cy="227636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0"/>
          <p:cNvSpPr txBox="1"/>
          <p:nvPr>
            <p:ph type="title"/>
          </p:nvPr>
        </p:nvSpPr>
        <p:spPr>
          <a:xfrm>
            <a:off x="819150" y="9112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does Cardano solve</a:t>
            </a:r>
            <a:endParaRPr/>
          </a:p>
        </p:txBody>
      </p:sp>
      <p:sp>
        <p:nvSpPr>
          <p:cNvPr id="668" name="Google Shape;668;p30"/>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Faster and more flexible than Bitcoin</a:t>
            </a:r>
            <a:endParaRPr/>
          </a:p>
          <a:p>
            <a:pPr indent="-311150" lvl="0" marL="457200" rtl="0" algn="l">
              <a:lnSpc>
                <a:spcPct val="115000"/>
              </a:lnSpc>
              <a:spcBef>
                <a:spcPts val="0"/>
              </a:spcBef>
              <a:spcAft>
                <a:spcPts val="0"/>
              </a:spcAft>
              <a:buSzPts val="1300"/>
              <a:buChar char="●"/>
            </a:pPr>
            <a:r>
              <a:rPr lang="en"/>
              <a:t>Safer and more scalable than ethereum</a:t>
            </a:r>
            <a:endParaRPr/>
          </a:p>
          <a:p>
            <a:pPr indent="-311150" lvl="0" marL="457200" rtl="0" algn="l">
              <a:lnSpc>
                <a:spcPct val="115000"/>
              </a:lnSpc>
              <a:spcBef>
                <a:spcPts val="0"/>
              </a:spcBef>
              <a:spcAft>
                <a:spcPts val="0"/>
              </a:spcAft>
              <a:buSzPts val="1300"/>
              <a:buChar char="●"/>
            </a:pPr>
            <a:r>
              <a:rPr lang="en"/>
              <a:t>3rd generation bitcoin</a:t>
            </a:r>
            <a:endParaRPr/>
          </a:p>
          <a:p>
            <a:pPr indent="-311150" lvl="0" marL="457200" rtl="0" algn="l">
              <a:lnSpc>
                <a:spcPct val="115000"/>
              </a:lnSpc>
              <a:spcBef>
                <a:spcPts val="0"/>
              </a:spcBef>
              <a:spcAft>
                <a:spcPts val="0"/>
              </a:spcAft>
              <a:buSzPts val="1300"/>
              <a:buChar char="●"/>
            </a:pPr>
            <a:r>
              <a:rPr lang="en"/>
              <a:t>Designed to be infinitely scalable</a:t>
            </a:r>
            <a:endParaRPr/>
          </a:p>
        </p:txBody>
      </p:sp>
      <p:pic>
        <p:nvPicPr>
          <p:cNvPr id="669" name="Google Shape;669;p30"/>
          <p:cNvPicPr preferRelativeResize="0"/>
          <p:nvPr/>
        </p:nvPicPr>
        <p:blipFill rotWithShape="1">
          <a:blip r:embed="rId3">
            <a:alphaModFix/>
          </a:blip>
          <a:srcRect b="0" l="0" r="0" t="0"/>
          <a:stretch/>
        </p:blipFill>
        <p:spPr>
          <a:xfrm>
            <a:off x="5044938" y="1526200"/>
            <a:ext cx="3590925" cy="2724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USDC</a:t>
            </a:r>
            <a:endParaRPr/>
          </a:p>
        </p:txBody>
      </p:sp>
      <p:sp>
        <p:nvSpPr>
          <p:cNvPr id="675" name="Google Shape;675;p31"/>
          <p:cNvSpPr txBox="1"/>
          <p:nvPr>
            <p:ph idx="1" type="body"/>
          </p:nvPr>
        </p:nvSpPr>
        <p:spPr>
          <a:xfrm>
            <a:off x="819150" y="2016975"/>
            <a:ext cx="38055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USD Coin is a stable coin pegged at the US dollar</a:t>
            </a:r>
            <a:endParaRPr/>
          </a:p>
          <a:p>
            <a:pPr indent="-311150" lvl="0" marL="457200" rtl="0" algn="l">
              <a:lnSpc>
                <a:spcPct val="115000"/>
              </a:lnSpc>
              <a:spcBef>
                <a:spcPts val="0"/>
              </a:spcBef>
              <a:spcAft>
                <a:spcPts val="0"/>
              </a:spcAft>
              <a:buSzPts val="1300"/>
              <a:buChar char="●"/>
            </a:pPr>
            <a:r>
              <a:rPr lang="en"/>
              <a:t>Reserves are governed by the Centre Consortium, and are attested to by global accounting firm, Grant Thornton LLP.</a:t>
            </a:r>
            <a:endParaRPr/>
          </a:p>
          <a:p>
            <a:pPr indent="-311150" lvl="0" marL="457200" rtl="0" algn="l">
              <a:lnSpc>
                <a:spcPct val="115000"/>
              </a:lnSpc>
              <a:spcBef>
                <a:spcPts val="0"/>
              </a:spcBef>
              <a:spcAft>
                <a:spcPts val="0"/>
              </a:spcAft>
              <a:buSzPts val="1300"/>
              <a:buChar char="●"/>
            </a:pPr>
            <a:r>
              <a:rPr lang="en"/>
              <a:t>1 Coin = 1 US dollar</a:t>
            </a:r>
            <a:endParaRPr/>
          </a:p>
        </p:txBody>
      </p:sp>
      <p:pic>
        <p:nvPicPr>
          <p:cNvPr id="676" name="Google Shape;676;p31"/>
          <p:cNvPicPr preferRelativeResize="0"/>
          <p:nvPr/>
        </p:nvPicPr>
        <p:blipFill rotWithShape="1">
          <a:blip r:embed="rId3">
            <a:alphaModFix/>
          </a:blip>
          <a:srcRect b="0" l="0" r="0" t="0"/>
          <a:stretch/>
        </p:blipFill>
        <p:spPr>
          <a:xfrm>
            <a:off x="4572000" y="545125"/>
            <a:ext cx="4176350" cy="4176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How is USDC created</a:t>
            </a:r>
            <a:endParaRPr/>
          </a:p>
        </p:txBody>
      </p:sp>
      <p:sp>
        <p:nvSpPr>
          <p:cNvPr id="682" name="Google Shape;682;p32"/>
          <p:cNvSpPr txBox="1"/>
          <p:nvPr>
            <p:ph idx="1" type="body"/>
          </p:nvPr>
        </p:nvSpPr>
        <p:spPr>
          <a:xfrm>
            <a:off x="819150" y="1876425"/>
            <a:ext cx="36738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Since the USDC is linked to the US dollar they are equal to the amount of US dollars supposed to be held in a reserve</a:t>
            </a:r>
            <a:endParaRPr/>
          </a:p>
        </p:txBody>
      </p:sp>
      <p:pic>
        <p:nvPicPr>
          <p:cNvPr id="683" name="Google Shape;683;p32"/>
          <p:cNvPicPr preferRelativeResize="0"/>
          <p:nvPr/>
        </p:nvPicPr>
        <p:blipFill rotWithShape="1">
          <a:blip r:embed="rId3">
            <a:alphaModFix/>
          </a:blip>
          <a:srcRect b="0" l="0" r="0" t="0"/>
          <a:stretch/>
        </p:blipFill>
        <p:spPr>
          <a:xfrm>
            <a:off x="4531050" y="1469025"/>
            <a:ext cx="4297073" cy="3038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USDC use cases</a:t>
            </a:r>
            <a:endParaRPr/>
          </a:p>
        </p:txBody>
      </p:sp>
      <p:sp>
        <p:nvSpPr>
          <p:cNvPr id="689" name="Google Shape;689;p3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Send and receive digital dollars</a:t>
            </a:r>
            <a:endParaRPr/>
          </a:p>
          <a:p>
            <a:pPr indent="-311150" lvl="0" marL="457200" rtl="0" algn="l">
              <a:lnSpc>
                <a:spcPct val="115000"/>
              </a:lnSpc>
              <a:spcBef>
                <a:spcPts val="0"/>
              </a:spcBef>
              <a:spcAft>
                <a:spcPts val="0"/>
              </a:spcAft>
              <a:buSzPts val="1300"/>
              <a:buChar char="●"/>
            </a:pPr>
            <a:r>
              <a:rPr lang="en"/>
              <a:t>Multichain support - Swap across any USDC supported blockchain or currency at no cost</a:t>
            </a:r>
            <a:endParaRPr/>
          </a:p>
          <a:p>
            <a:pPr indent="-311150" lvl="0" marL="457200" rtl="0" algn="l">
              <a:lnSpc>
                <a:spcPct val="115000"/>
              </a:lnSpc>
              <a:spcBef>
                <a:spcPts val="0"/>
              </a:spcBef>
              <a:spcAft>
                <a:spcPts val="0"/>
              </a:spcAft>
              <a:buSzPts val="1300"/>
              <a:buChar char="●"/>
            </a:pPr>
            <a:r>
              <a:rPr lang="en"/>
              <a:t>Convert digital dollars from your bank account</a:t>
            </a:r>
            <a:endParaRPr/>
          </a:p>
          <a:p>
            <a:pPr indent="-311150" lvl="0" marL="457200" rtl="0" algn="l">
              <a:lnSpc>
                <a:spcPct val="115000"/>
              </a:lnSpc>
              <a:spcBef>
                <a:spcPts val="0"/>
              </a:spcBef>
              <a:spcAft>
                <a:spcPts val="0"/>
              </a:spcAft>
              <a:buSzPts val="1300"/>
              <a:buChar char="●"/>
            </a:pPr>
            <a:r>
              <a:rPr lang="en"/>
              <a:t>Enterprise ready custody and security of digital currency</a:t>
            </a:r>
            <a:endParaRPr/>
          </a:p>
          <a:p>
            <a:pPr indent="-311150" lvl="0" marL="457200" rtl="0" algn="l">
              <a:lnSpc>
                <a:spcPct val="115000"/>
              </a:lnSpc>
              <a:spcBef>
                <a:spcPts val="0"/>
              </a:spcBef>
              <a:spcAft>
                <a:spcPts val="0"/>
              </a:spcAft>
              <a:buSzPts val="1300"/>
              <a:buChar char="●"/>
            </a:pPr>
            <a:r>
              <a:rPr lang="en"/>
              <a:t>Similar to mobile payment solutions except for use with crypto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problems does USDC solve?</a:t>
            </a:r>
            <a:endParaRPr/>
          </a:p>
        </p:txBody>
      </p:sp>
      <p:sp>
        <p:nvSpPr>
          <p:cNvPr id="695" name="Google Shape;695;p3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Compared to other major stablecoin, Tether (USDT), USDC is much more present on decentralized exchanges and applications, which means it is inherently stickier than Tether, which is used more for centralized exchange arbitrage. </a:t>
            </a:r>
            <a:endParaRPr/>
          </a:p>
          <a:p>
            <a:pPr indent="-311150" lvl="0" marL="457200" rtl="0" algn="l">
              <a:lnSpc>
                <a:spcPct val="115000"/>
              </a:lnSpc>
              <a:spcBef>
                <a:spcPts val="0"/>
              </a:spcBef>
              <a:spcAft>
                <a:spcPts val="0"/>
              </a:spcAft>
              <a:buSzPts val="1300"/>
              <a:buChar char="●"/>
            </a:pPr>
            <a:r>
              <a:rPr lang="en" sz="1350">
                <a:solidFill>
                  <a:srgbClr val="333333"/>
                </a:solidFill>
                <a:highlight>
                  <a:srgbClr val="FFFFFF"/>
                </a:highlight>
              </a:rPr>
              <a:t>USDC is especially attractive for businesses and financial institutions looking to integrate blockchain technology because Circle provides platform services and APIs that make it easier to integrate.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3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Stellar</a:t>
            </a:r>
            <a:endParaRPr/>
          </a:p>
        </p:txBody>
      </p:sp>
      <p:sp>
        <p:nvSpPr>
          <p:cNvPr id="701" name="Google Shape;701;p35"/>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Open source, decentralized protocol for digital currency to fiat money transfers</a:t>
            </a:r>
            <a:endParaRPr/>
          </a:p>
          <a:p>
            <a:pPr indent="-311150" lvl="0" marL="457200" rtl="0" algn="l">
              <a:lnSpc>
                <a:spcPct val="115000"/>
              </a:lnSpc>
              <a:spcBef>
                <a:spcPts val="0"/>
              </a:spcBef>
              <a:spcAft>
                <a:spcPts val="0"/>
              </a:spcAft>
              <a:buSzPts val="1300"/>
              <a:buChar char="●"/>
            </a:pPr>
            <a:r>
              <a:rPr lang="en"/>
              <a:t>Lets anyone build low cost financial services</a:t>
            </a:r>
            <a:endParaRPr/>
          </a:p>
          <a:p>
            <a:pPr indent="-311150" lvl="0" marL="457200" rtl="0" algn="l">
              <a:lnSpc>
                <a:spcPct val="115000"/>
              </a:lnSpc>
              <a:spcBef>
                <a:spcPts val="0"/>
              </a:spcBef>
              <a:spcAft>
                <a:spcPts val="0"/>
              </a:spcAft>
              <a:buSzPts val="1300"/>
              <a:buChar char="●"/>
            </a:pPr>
            <a:r>
              <a:rPr lang="en"/>
              <a:t>Uses a Digital currency called Lumens</a:t>
            </a:r>
            <a:endParaRPr/>
          </a:p>
          <a:p>
            <a:pPr indent="-311150" lvl="0" marL="457200" rtl="0" algn="l">
              <a:lnSpc>
                <a:spcPct val="115000"/>
              </a:lnSpc>
              <a:spcBef>
                <a:spcPts val="0"/>
              </a:spcBef>
              <a:spcAft>
                <a:spcPts val="0"/>
              </a:spcAft>
              <a:buSzPts val="1300"/>
              <a:buChar char="●"/>
            </a:pPr>
            <a:r>
              <a:rPr lang="en"/>
              <a:t>To complete the system, the developers of the network made Lumens into an inflationary currency with a fixed increase rate of 1% per year.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How are Lumens made</a:t>
            </a:r>
            <a:endParaRPr/>
          </a:p>
        </p:txBody>
      </p:sp>
      <p:sp>
        <p:nvSpPr>
          <p:cNvPr id="707" name="Google Shape;707;p3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It runs a network of decentralized servers with a distributed ledger that is updated every 2 to 5 seconds among all nodes. </a:t>
            </a:r>
            <a:endParaRPr/>
          </a:p>
          <a:p>
            <a:pPr indent="-311150" lvl="0" marL="457200" rtl="0" algn="l">
              <a:lnSpc>
                <a:spcPct val="115000"/>
              </a:lnSpc>
              <a:spcBef>
                <a:spcPts val="0"/>
              </a:spcBef>
              <a:spcAft>
                <a:spcPts val="0"/>
              </a:spcAft>
              <a:buSzPts val="1300"/>
              <a:buChar char="●"/>
            </a:pPr>
            <a:r>
              <a:rPr lang="en"/>
              <a:t>Unlike Bitcoin, Stellar uses consensus protocol that does not rely on the entire miner network to approve transactions. Instead, it uses the Federated Byzantine Agreement (FBA) algorithm, which enables faster processing of transactions.</a:t>
            </a:r>
            <a:endParaRPr/>
          </a:p>
          <a:p>
            <a:pPr indent="-311150" lvl="0" marL="457200" rtl="0" algn="l">
              <a:lnSpc>
                <a:spcPct val="115000"/>
              </a:lnSpc>
              <a:spcBef>
                <a:spcPts val="0"/>
              </a:spcBef>
              <a:spcAft>
                <a:spcPts val="0"/>
              </a:spcAft>
              <a:buSzPts val="1300"/>
              <a:buChar char="●"/>
            </a:pPr>
            <a:r>
              <a:rPr lang="en"/>
              <a:t>Each node in the Stellar network chooses another set of “trustworthy” nodes. Once a transaction is approved by all nodes within this set, then it is considered approved.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3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are Stellars use cases</a:t>
            </a:r>
            <a:endParaRPr/>
          </a:p>
        </p:txBody>
      </p:sp>
      <p:sp>
        <p:nvSpPr>
          <p:cNvPr id="713" name="Google Shape;713;p3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Cross-border Transfers</a:t>
            </a:r>
            <a:endParaRPr/>
          </a:p>
          <a:p>
            <a:pPr indent="-311150" lvl="0" marL="457200" rtl="0" algn="l">
              <a:lnSpc>
                <a:spcPct val="115000"/>
              </a:lnSpc>
              <a:spcBef>
                <a:spcPts val="0"/>
              </a:spcBef>
              <a:spcAft>
                <a:spcPts val="0"/>
              </a:spcAft>
              <a:buSzPts val="1300"/>
              <a:buChar char="●"/>
            </a:pPr>
            <a:r>
              <a:rPr lang="en"/>
              <a:t>Anchors in more currencies.</a:t>
            </a:r>
            <a:endParaRPr/>
          </a:p>
          <a:p>
            <a:pPr indent="-311150" lvl="0" marL="457200" rtl="0" algn="l">
              <a:lnSpc>
                <a:spcPct val="115000"/>
              </a:lnSpc>
              <a:spcBef>
                <a:spcPts val="0"/>
              </a:spcBef>
              <a:spcAft>
                <a:spcPts val="0"/>
              </a:spcAft>
              <a:buSzPts val="1300"/>
              <a:buChar char="●"/>
            </a:pPr>
            <a:r>
              <a:rPr lang="en"/>
              <a:t>Mobile and trading clients.</a:t>
            </a:r>
            <a:endParaRPr/>
          </a:p>
          <a:p>
            <a:pPr indent="-311150" lvl="0" marL="457200" rtl="0" algn="l">
              <a:lnSpc>
                <a:spcPct val="115000"/>
              </a:lnSpc>
              <a:spcBef>
                <a:spcPts val="0"/>
              </a:spcBef>
              <a:spcAft>
                <a:spcPts val="0"/>
              </a:spcAft>
              <a:buSzPts val="1300"/>
              <a:buChar char="●"/>
            </a:pPr>
            <a:r>
              <a:rPr lang="en"/>
              <a:t>API Mashups.</a:t>
            </a:r>
            <a:endParaRPr/>
          </a:p>
          <a:p>
            <a:pPr indent="-311150" lvl="0" marL="457200" rtl="0" algn="l">
              <a:lnSpc>
                <a:spcPct val="115000"/>
              </a:lnSpc>
              <a:spcBef>
                <a:spcPts val="0"/>
              </a:spcBef>
              <a:spcAft>
                <a:spcPts val="0"/>
              </a:spcAft>
              <a:buSzPts val="1300"/>
              <a:buChar char="●"/>
            </a:pPr>
            <a:r>
              <a:rPr lang="en"/>
              <a:t>Merchant plugin.</a:t>
            </a:r>
            <a:endParaRPr/>
          </a:p>
          <a:p>
            <a:pPr indent="-311150" lvl="0" marL="457200" rtl="0" algn="l">
              <a:lnSpc>
                <a:spcPct val="115000"/>
              </a:lnSpc>
              <a:spcBef>
                <a:spcPts val="0"/>
              </a:spcBef>
              <a:spcAft>
                <a:spcPts val="0"/>
              </a:spcAft>
              <a:buSzPts val="1300"/>
              <a:buChar char="●"/>
            </a:pPr>
            <a:r>
              <a:rPr lang="en"/>
              <a:t>Microsavings account for school, health, insurance.</a:t>
            </a:r>
            <a:endParaRPr/>
          </a:p>
          <a:p>
            <a:pPr indent="-311150" lvl="0" marL="457200" rtl="0" algn="l">
              <a:lnSpc>
                <a:spcPct val="115000"/>
              </a:lnSpc>
              <a:spcBef>
                <a:spcPts val="0"/>
              </a:spcBef>
              <a:spcAft>
                <a:spcPts val="0"/>
              </a:spcAft>
              <a:buSzPts val="1300"/>
              <a:buChar char="●"/>
            </a:pPr>
            <a:r>
              <a:rPr lang="en"/>
              <a:t>Microinsurance.</a:t>
            </a:r>
            <a:endParaRPr/>
          </a:p>
          <a:p>
            <a:pPr indent="-311150" lvl="0" marL="457200" rtl="0" algn="l">
              <a:lnSpc>
                <a:spcPct val="115000"/>
              </a:lnSpc>
              <a:spcBef>
                <a:spcPts val="0"/>
              </a:spcBef>
              <a:spcAft>
                <a:spcPts val="0"/>
              </a:spcAft>
              <a:buSzPts val="1300"/>
              <a:buChar char="●"/>
            </a:pPr>
            <a:r>
              <a:rPr lang="en"/>
              <a:t>P2P lending.</a:t>
            </a:r>
            <a:endParaRPr/>
          </a:p>
          <a:p>
            <a:pPr indent="-311150" lvl="0" marL="457200" rtl="0" algn="l">
              <a:lnSpc>
                <a:spcPct val="115000"/>
              </a:lnSpc>
              <a:spcBef>
                <a:spcPts val="0"/>
              </a:spcBef>
              <a:spcAft>
                <a:spcPts val="0"/>
              </a:spcAft>
              <a:buSzPts val="1300"/>
              <a:buChar char="●"/>
            </a:pPr>
            <a:r>
              <a:rPr lang="en"/>
              <a:t>Conditional cash transfers.</a:t>
            </a:r>
            <a:endParaRPr/>
          </a:p>
          <a:p>
            <a:pPr indent="0" lvl="0" marL="457200" rtl="0" algn="l">
              <a:lnSpc>
                <a:spcPct val="115000"/>
              </a:lnSpc>
              <a:spcBef>
                <a:spcPts val="1600"/>
              </a:spcBef>
              <a:spcAft>
                <a:spcPts val="1600"/>
              </a:spcAft>
              <a:buSzPts val="1300"/>
              <a:buNone/>
            </a:pPr>
            <a:r>
              <a:t/>
            </a:r>
            <a:endParaRPr/>
          </a:p>
        </p:txBody>
      </p:sp>
      <p:pic>
        <p:nvPicPr>
          <p:cNvPr id="714" name="Google Shape;714;p37"/>
          <p:cNvPicPr preferRelativeResize="0"/>
          <p:nvPr/>
        </p:nvPicPr>
        <p:blipFill rotWithShape="1">
          <a:blip r:embed="rId3">
            <a:alphaModFix/>
          </a:blip>
          <a:srcRect b="0" l="0" r="0" t="0"/>
          <a:stretch/>
        </p:blipFill>
        <p:spPr>
          <a:xfrm>
            <a:off x="5301775" y="1936525"/>
            <a:ext cx="3059700" cy="172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problems does Stellar solve</a:t>
            </a:r>
            <a:endParaRPr/>
          </a:p>
        </p:txBody>
      </p:sp>
      <p:sp>
        <p:nvSpPr>
          <p:cNvPr id="720" name="Google Shape;720;p38"/>
          <p:cNvSpPr txBox="1"/>
          <p:nvPr>
            <p:ph idx="1" type="body"/>
          </p:nvPr>
        </p:nvSpPr>
        <p:spPr>
          <a:xfrm>
            <a:off x="851950" y="20104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Decentralized control</a:t>
            </a:r>
            <a:endParaRPr/>
          </a:p>
          <a:p>
            <a:pPr indent="-311150" lvl="0" marL="457200" rtl="0" algn="l">
              <a:lnSpc>
                <a:spcPct val="115000"/>
              </a:lnSpc>
              <a:spcBef>
                <a:spcPts val="0"/>
              </a:spcBef>
              <a:spcAft>
                <a:spcPts val="0"/>
              </a:spcAft>
              <a:buSzPts val="1300"/>
              <a:buChar char="●"/>
            </a:pPr>
            <a:r>
              <a:rPr lang="en"/>
              <a:t>Low latency</a:t>
            </a:r>
            <a:endParaRPr/>
          </a:p>
          <a:p>
            <a:pPr indent="-311150" lvl="0" marL="457200" rtl="0" algn="l">
              <a:lnSpc>
                <a:spcPct val="115000"/>
              </a:lnSpc>
              <a:spcBef>
                <a:spcPts val="0"/>
              </a:spcBef>
              <a:spcAft>
                <a:spcPts val="0"/>
              </a:spcAft>
              <a:buSzPts val="1300"/>
              <a:buChar char="●"/>
            </a:pPr>
            <a:r>
              <a:rPr lang="en"/>
              <a:t>Flexible trust</a:t>
            </a:r>
            <a:endParaRPr/>
          </a:p>
          <a:p>
            <a:pPr indent="-311150" lvl="0" marL="457200" rtl="0" algn="l">
              <a:lnSpc>
                <a:spcPct val="115000"/>
              </a:lnSpc>
              <a:spcBef>
                <a:spcPts val="0"/>
              </a:spcBef>
              <a:spcAft>
                <a:spcPts val="0"/>
              </a:spcAft>
              <a:buSzPts val="1300"/>
              <a:buChar char="●"/>
            </a:pPr>
            <a:r>
              <a:rPr lang="en"/>
              <a:t>Asymptotic security</a:t>
            </a:r>
            <a:endParaRPr/>
          </a:p>
          <a:p>
            <a:pPr indent="-311150" lvl="0" marL="457200" rtl="0" algn="l">
              <a:lnSpc>
                <a:spcPct val="115000"/>
              </a:lnSpc>
              <a:spcBef>
                <a:spcPts val="0"/>
              </a:spcBef>
              <a:spcAft>
                <a:spcPts val="0"/>
              </a:spcAft>
              <a:buSzPts val="1300"/>
              <a:buChar char="●"/>
            </a:pPr>
            <a:r>
              <a:rPr lang="en"/>
              <a:t>Stellar chain requires all users to hold a minimum of 20 Lumens in every single account to ensure that they are authentic and to maintain a seamless flow of transactions.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Buzz words</a:t>
            </a:r>
            <a:endParaRPr/>
          </a:p>
        </p:txBody>
      </p:sp>
      <p:sp>
        <p:nvSpPr>
          <p:cNvPr id="488" name="Google Shape;488;p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100"/>
              <a:t>Cryptocurrency- a digital currency in which transactions are verified and records maintained by a decentralized system using cryptography, rather than by a centralized authority</a:t>
            </a:r>
            <a:endParaRPr sz="1100"/>
          </a:p>
          <a:p>
            <a:pPr indent="-298450" lvl="0" marL="457200" rtl="0" algn="l">
              <a:lnSpc>
                <a:spcPct val="115000"/>
              </a:lnSpc>
              <a:spcBef>
                <a:spcPts val="0"/>
              </a:spcBef>
              <a:spcAft>
                <a:spcPts val="0"/>
              </a:spcAft>
              <a:buSzPts val="1100"/>
              <a:buChar char="●"/>
            </a:pPr>
            <a:r>
              <a:rPr lang="en" sz="1100"/>
              <a:t>Mining- the process of creating crypto currency</a:t>
            </a:r>
            <a:endParaRPr sz="1100"/>
          </a:p>
          <a:p>
            <a:pPr indent="-298450" lvl="0" marL="457200" rtl="0" algn="l">
              <a:lnSpc>
                <a:spcPct val="115000"/>
              </a:lnSpc>
              <a:spcBef>
                <a:spcPts val="0"/>
              </a:spcBef>
              <a:spcAft>
                <a:spcPts val="0"/>
              </a:spcAft>
              <a:buSzPts val="1100"/>
              <a:buChar char="●"/>
            </a:pPr>
            <a:r>
              <a:rPr lang="en" sz="1100"/>
              <a:t>Nodes- a computer that connects to the cryptocurrency network</a:t>
            </a:r>
            <a:endParaRPr sz="1100"/>
          </a:p>
          <a:p>
            <a:pPr indent="-298450" lvl="0" marL="457200" rtl="0" algn="l">
              <a:lnSpc>
                <a:spcPct val="115000"/>
              </a:lnSpc>
              <a:spcBef>
                <a:spcPts val="0"/>
              </a:spcBef>
              <a:spcAft>
                <a:spcPts val="0"/>
              </a:spcAft>
              <a:buSzPts val="1100"/>
              <a:buChar char="●"/>
            </a:pPr>
            <a:r>
              <a:rPr lang="en" sz="1100"/>
              <a:t>Pow- proof of work</a:t>
            </a:r>
            <a:endParaRPr sz="1100"/>
          </a:p>
          <a:p>
            <a:pPr indent="-298450" lvl="0" marL="457200" rtl="0" algn="l">
              <a:lnSpc>
                <a:spcPct val="115000"/>
              </a:lnSpc>
              <a:spcBef>
                <a:spcPts val="0"/>
              </a:spcBef>
              <a:spcAft>
                <a:spcPts val="0"/>
              </a:spcAft>
              <a:buSzPts val="1100"/>
              <a:buChar char="●"/>
            </a:pPr>
            <a:r>
              <a:rPr lang="en" sz="1100"/>
              <a:t>Decentralized- information is stored and governed by many nodes instead of a single (central) node</a:t>
            </a:r>
            <a:endParaRPr sz="1100"/>
          </a:p>
          <a:p>
            <a:pPr indent="-298450" lvl="0" marL="457200" rtl="0" algn="l">
              <a:lnSpc>
                <a:spcPct val="115000"/>
              </a:lnSpc>
              <a:spcBef>
                <a:spcPts val="0"/>
              </a:spcBef>
              <a:spcAft>
                <a:spcPts val="0"/>
              </a:spcAft>
              <a:buSzPts val="1100"/>
              <a:buChar char="●"/>
            </a:pPr>
            <a:r>
              <a:rPr lang="en" sz="1100"/>
              <a:t>Open sourced- collaboratively produced and publicly available source code.</a:t>
            </a:r>
            <a:endParaRPr sz="1100"/>
          </a:p>
          <a:p>
            <a:pPr indent="-298450" lvl="0" marL="457200" rtl="0" algn="l">
              <a:lnSpc>
                <a:spcPct val="115000"/>
              </a:lnSpc>
              <a:spcBef>
                <a:spcPts val="0"/>
              </a:spcBef>
              <a:spcAft>
                <a:spcPts val="0"/>
              </a:spcAft>
              <a:buSzPts val="1100"/>
              <a:buChar char="●"/>
            </a:pPr>
            <a:r>
              <a:rPr lang="en" sz="1100"/>
              <a:t>Blockchain- is a type of spreadsheet containing information about transactions. Each transaction generates a hash. ... Each block refers to the previous block and together make the Blockchain. A Blockchain is effective as it is spread over many computers, each of which have a copy of the Blockchain.</a:t>
            </a:r>
            <a:r>
              <a:rPr lang="en" sz="1100">
                <a:solidFill>
                  <a:srgbClr val="202124"/>
                </a:solidFill>
                <a:highlight>
                  <a:srgbClr val="FFFFFF"/>
                </a:highlight>
              </a:rPr>
              <a:t>.</a:t>
            </a:r>
            <a:endParaRPr sz="1100">
              <a:solidFill>
                <a:srgbClr val="202124"/>
              </a:solidFill>
              <a:highlight>
                <a:srgbClr val="FFFFFF"/>
              </a:highlight>
            </a:endParaRPr>
          </a:p>
          <a:p>
            <a:pPr indent="-298450" lvl="0" marL="457200" rtl="0" algn="l">
              <a:lnSpc>
                <a:spcPct val="115000"/>
              </a:lnSpc>
              <a:spcBef>
                <a:spcPts val="0"/>
              </a:spcBef>
              <a:spcAft>
                <a:spcPts val="0"/>
              </a:spcAft>
              <a:buClr>
                <a:srgbClr val="202124"/>
              </a:buClr>
              <a:buSzPts val="1100"/>
              <a:buChar char="●"/>
            </a:pPr>
            <a:r>
              <a:rPr lang="en" sz="1100">
                <a:solidFill>
                  <a:srgbClr val="202124"/>
                </a:solidFill>
                <a:highlight>
                  <a:srgbClr val="FFFFFF"/>
                </a:highlight>
              </a:rPr>
              <a:t>dApps-  decentralized application</a:t>
            </a:r>
            <a:endParaRPr sz="1100">
              <a:solidFill>
                <a:srgbClr val="202124"/>
              </a:solidFill>
              <a:highlight>
                <a:srgbClr val="FFFFFF"/>
              </a:highlight>
            </a:endParaRPr>
          </a:p>
          <a:p>
            <a:pPr indent="-298450" lvl="0" marL="457200" rtl="0" algn="l">
              <a:lnSpc>
                <a:spcPct val="115000"/>
              </a:lnSpc>
              <a:spcBef>
                <a:spcPts val="0"/>
              </a:spcBef>
              <a:spcAft>
                <a:spcPts val="0"/>
              </a:spcAft>
              <a:buClr>
                <a:srgbClr val="202124"/>
              </a:buClr>
              <a:buSzPts val="1100"/>
              <a:buChar char="●"/>
            </a:pPr>
            <a:r>
              <a:rPr lang="en" sz="1100">
                <a:solidFill>
                  <a:srgbClr val="202124"/>
                </a:solidFill>
                <a:highlight>
                  <a:srgbClr val="FFFFFF"/>
                </a:highlight>
              </a:rPr>
              <a:t>References are at the end of this presentation</a:t>
            </a:r>
            <a:endParaRPr sz="1100">
              <a:solidFill>
                <a:srgbClr val="202124"/>
              </a:solidFill>
              <a:highlight>
                <a:srgbClr val="FFFFFF"/>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3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Augur</a:t>
            </a:r>
            <a:endParaRPr/>
          </a:p>
        </p:txBody>
      </p:sp>
      <p:sp>
        <p:nvSpPr>
          <p:cNvPr id="726" name="Google Shape;726;p39"/>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Augur</a:t>
            </a:r>
            <a:r>
              <a:rPr lang="en"/>
              <a:t> is a decentralized Application that lives on the ethereum network and is a convenient way for people to bet on real world events.</a:t>
            </a:r>
            <a:endParaRPr/>
          </a:p>
          <a:p>
            <a:pPr indent="-311150" lvl="0" marL="457200" rtl="0" algn="l">
              <a:lnSpc>
                <a:spcPct val="115000"/>
              </a:lnSpc>
              <a:spcBef>
                <a:spcPts val="0"/>
              </a:spcBef>
              <a:spcAft>
                <a:spcPts val="0"/>
              </a:spcAft>
              <a:buSzPts val="1300"/>
              <a:buChar char="●"/>
            </a:pPr>
            <a:r>
              <a:rPr lang="en"/>
              <a:t>Powered by Ethereum </a:t>
            </a:r>
            <a:endParaRPr/>
          </a:p>
          <a:p>
            <a:pPr indent="-311150" lvl="0" marL="457200" rtl="0" algn="l">
              <a:lnSpc>
                <a:spcPct val="115000"/>
              </a:lnSpc>
              <a:spcBef>
                <a:spcPts val="0"/>
              </a:spcBef>
              <a:spcAft>
                <a:spcPts val="0"/>
              </a:spcAft>
              <a:buSzPts val="1300"/>
              <a:buChar char="●"/>
            </a:pPr>
            <a:r>
              <a:rPr lang="en"/>
              <a:t>A decentralized gambling platform- anyone can create a betting market based on real world events</a:t>
            </a:r>
            <a:endParaRPr/>
          </a:p>
          <a:p>
            <a:pPr indent="-311150" lvl="0" marL="457200" rtl="0" algn="l">
              <a:lnSpc>
                <a:spcPct val="115000"/>
              </a:lnSpc>
              <a:spcBef>
                <a:spcPts val="0"/>
              </a:spcBef>
              <a:spcAft>
                <a:spcPts val="0"/>
              </a:spcAft>
              <a:buSzPts val="1300"/>
              <a:buChar char="●"/>
            </a:pPr>
            <a:r>
              <a:rPr lang="en"/>
              <a:t>The outcomes of each event is determined by Augur’s oracle, which brings real-world information onto the blockchain.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is a use case for </a:t>
            </a:r>
            <a:r>
              <a:rPr lang="en"/>
              <a:t>Augur</a:t>
            </a:r>
            <a:r>
              <a:rPr lang="en"/>
              <a:t> </a:t>
            </a:r>
            <a:endParaRPr/>
          </a:p>
        </p:txBody>
      </p:sp>
      <p:sp>
        <p:nvSpPr>
          <p:cNvPr id="732" name="Google Shape;732;p40"/>
          <p:cNvSpPr txBox="1"/>
          <p:nvPr>
            <p:ph idx="1" type="body"/>
          </p:nvPr>
        </p:nvSpPr>
        <p:spPr>
          <a:xfrm>
            <a:off x="819150" y="1749675"/>
            <a:ext cx="3445200" cy="26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Augur</a:t>
            </a:r>
            <a:r>
              <a:rPr lang="en"/>
              <a:t> is a gambling platform that can be used to place bets on anything happening in the real world. Someone just needs to accept the terms. This can be a powerful force in improving the accuracy of big data worldwide</a:t>
            </a:r>
            <a:endParaRPr/>
          </a:p>
        </p:txBody>
      </p:sp>
      <p:pic>
        <p:nvPicPr>
          <p:cNvPr id="733" name="Google Shape;733;p40"/>
          <p:cNvPicPr preferRelativeResize="0"/>
          <p:nvPr/>
        </p:nvPicPr>
        <p:blipFill rotWithShape="1">
          <a:blip r:embed="rId3">
            <a:alphaModFix/>
          </a:blip>
          <a:srcRect b="0" l="0" r="0" t="0"/>
          <a:stretch/>
        </p:blipFill>
        <p:spPr>
          <a:xfrm>
            <a:off x="4396150" y="1576950"/>
            <a:ext cx="4551974" cy="3034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problems does </a:t>
            </a:r>
            <a:r>
              <a:rPr lang="en"/>
              <a:t>Augur</a:t>
            </a:r>
            <a:r>
              <a:rPr lang="en"/>
              <a:t> solve?</a:t>
            </a:r>
            <a:endParaRPr/>
          </a:p>
        </p:txBody>
      </p:sp>
      <p:sp>
        <p:nvSpPr>
          <p:cNvPr id="739" name="Google Shape;739;p41"/>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Augur</a:t>
            </a:r>
            <a:r>
              <a:rPr lang="en"/>
              <a:t> provides a novel solution to bad data. Similar to the way the stock market helps allocate funds and appropriately disperse capital. </a:t>
            </a:r>
            <a:r>
              <a:rPr lang="en"/>
              <a:t>Augur</a:t>
            </a:r>
            <a:r>
              <a:rPr lang="en"/>
              <a:t> allows trading of information which in theory should encourage the appropriate allocation of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2"/>
          <p:cNvSpPr txBox="1"/>
          <p:nvPr/>
        </p:nvSpPr>
        <p:spPr>
          <a:xfrm>
            <a:off x="526075" y="538350"/>
            <a:ext cx="5904000" cy="40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5" name="Google Shape;745;p42"/>
          <p:cNvSpPr txBox="1"/>
          <p:nvPr/>
        </p:nvSpPr>
        <p:spPr>
          <a:xfrm>
            <a:off x="896250" y="91925"/>
            <a:ext cx="7351500" cy="15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Nunito"/>
                <a:ea typeface="Nunito"/>
                <a:cs typeface="Nunito"/>
                <a:sym typeface="Nunito"/>
              </a:rPr>
              <a:t>Crypto Market Cap 1/12/2021</a:t>
            </a:r>
            <a:endParaRPr b="0" i="0" sz="1900" u="none" cap="none" strike="noStrike">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46" name="Google Shape;746;p42"/>
          <p:cNvPicPr preferRelativeResize="0"/>
          <p:nvPr/>
        </p:nvPicPr>
        <p:blipFill rotWithShape="1">
          <a:blip r:embed="rId3">
            <a:alphaModFix/>
          </a:blip>
          <a:srcRect b="0" l="0" r="0" t="0"/>
          <a:stretch/>
        </p:blipFill>
        <p:spPr>
          <a:xfrm>
            <a:off x="496300" y="452775"/>
            <a:ext cx="8151401" cy="4690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43"/>
          <p:cNvSpPr txBox="1"/>
          <p:nvPr>
            <p:ph type="title"/>
          </p:nvPr>
        </p:nvSpPr>
        <p:spPr>
          <a:xfrm>
            <a:off x="693875" y="403000"/>
            <a:ext cx="3709200" cy="13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Resources</a:t>
            </a:r>
            <a:endParaRPr/>
          </a:p>
        </p:txBody>
      </p:sp>
      <p:sp>
        <p:nvSpPr>
          <p:cNvPr id="752" name="Google Shape;752;p43"/>
          <p:cNvSpPr txBox="1"/>
          <p:nvPr>
            <p:ph idx="1" type="body"/>
          </p:nvPr>
        </p:nvSpPr>
        <p:spPr>
          <a:xfrm>
            <a:off x="741000" y="1260975"/>
            <a:ext cx="7662000" cy="32949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SzPts val="900"/>
              <a:buChar char="●"/>
            </a:pPr>
            <a:r>
              <a:rPr lang="en" sz="900" u="sng">
                <a:solidFill>
                  <a:schemeClr val="hlink"/>
                </a:solidFill>
                <a:hlinkClick r:id="rId3"/>
              </a:rPr>
              <a:t>https://www.coindesk.com/bitcoin-halving-explainer</a:t>
            </a:r>
            <a:endParaRPr sz="900"/>
          </a:p>
          <a:p>
            <a:pPr indent="-285750" lvl="0" marL="457200" rtl="0" algn="l">
              <a:lnSpc>
                <a:spcPct val="115000"/>
              </a:lnSpc>
              <a:spcBef>
                <a:spcPts val="0"/>
              </a:spcBef>
              <a:spcAft>
                <a:spcPts val="0"/>
              </a:spcAft>
              <a:buSzPts val="900"/>
              <a:buChar char="●"/>
            </a:pPr>
            <a:r>
              <a:rPr lang="en" sz="900" u="sng">
                <a:solidFill>
                  <a:schemeClr val="hlink"/>
                </a:solidFill>
                <a:hlinkClick r:id="rId4"/>
              </a:rPr>
              <a:t>https://www.bitdegree.org/crypto/what-is-ethereum#:~:text=In%20both%20Bitcoin%20and%20Ethereum,rewarded%20with%20a%20new%20Ether</a:t>
            </a:r>
            <a:r>
              <a:rPr lang="en" sz="900"/>
              <a:t>.</a:t>
            </a:r>
            <a:endParaRPr sz="900"/>
          </a:p>
          <a:p>
            <a:pPr indent="-285750" lvl="0" marL="457200" rtl="0" algn="l">
              <a:lnSpc>
                <a:spcPct val="115000"/>
              </a:lnSpc>
              <a:spcBef>
                <a:spcPts val="0"/>
              </a:spcBef>
              <a:spcAft>
                <a:spcPts val="0"/>
              </a:spcAft>
              <a:buSzPts val="900"/>
              <a:buChar char="●"/>
            </a:pPr>
            <a:r>
              <a:rPr lang="en" sz="900" u="sng">
                <a:solidFill>
                  <a:schemeClr val="hlink"/>
                </a:solidFill>
                <a:hlinkClick r:id="rId5"/>
              </a:rPr>
              <a:t>https://www.researchgate.net/publication/340859731_Decentralized_Cross-Blockchain_Asset_Transfers</a:t>
            </a:r>
            <a:endParaRPr sz="900"/>
          </a:p>
          <a:p>
            <a:pPr indent="-285750" lvl="0" marL="457200" rtl="0" algn="l">
              <a:lnSpc>
                <a:spcPct val="115000"/>
              </a:lnSpc>
              <a:spcBef>
                <a:spcPts val="0"/>
              </a:spcBef>
              <a:spcAft>
                <a:spcPts val="0"/>
              </a:spcAft>
              <a:buSzPts val="900"/>
              <a:buChar char="●"/>
            </a:pPr>
            <a:r>
              <a:rPr lang="en" sz="900" u="sng">
                <a:solidFill>
                  <a:schemeClr val="hlink"/>
                </a:solidFill>
                <a:hlinkClick r:id="rId6"/>
              </a:rPr>
              <a:t>https://www.investopedia.com/terms/t/tether-usdt.asp#:~:text=Tether%20is%20a%20blockchain%2Dbased,trade%20under%20the%20USDT%20symbol</a:t>
            </a:r>
            <a:r>
              <a:rPr lang="en" sz="900"/>
              <a:t>.</a:t>
            </a:r>
            <a:endParaRPr sz="900"/>
          </a:p>
          <a:p>
            <a:pPr indent="-285750" lvl="0" marL="457200" rtl="0" algn="l">
              <a:lnSpc>
                <a:spcPct val="115000"/>
              </a:lnSpc>
              <a:spcBef>
                <a:spcPts val="0"/>
              </a:spcBef>
              <a:spcAft>
                <a:spcPts val="0"/>
              </a:spcAft>
              <a:buSzPts val="900"/>
              <a:buChar char="●"/>
            </a:pPr>
            <a:r>
              <a:rPr lang="en" sz="900" u="sng">
                <a:solidFill>
                  <a:schemeClr val="hlink"/>
                </a:solidFill>
                <a:hlinkClick r:id="rId7"/>
              </a:rPr>
              <a:t>https://www.gemini.com/cryptopedia/what-is-chainlink-and-how-does-it-work</a:t>
            </a:r>
            <a:endParaRPr sz="900"/>
          </a:p>
          <a:p>
            <a:pPr indent="-285750" lvl="0" marL="457200" rtl="0" algn="l">
              <a:lnSpc>
                <a:spcPct val="115000"/>
              </a:lnSpc>
              <a:spcBef>
                <a:spcPts val="0"/>
              </a:spcBef>
              <a:spcAft>
                <a:spcPts val="0"/>
              </a:spcAft>
              <a:buSzPts val="900"/>
              <a:buChar char="●"/>
            </a:pPr>
            <a:r>
              <a:rPr lang="en" sz="900" u="sng">
                <a:solidFill>
                  <a:schemeClr val="hlink"/>
                </a:solidFill>
                <a:hlinkClick r:id="rId8"/>
              </a:rPr>
              <a:t>https://www.americascardroom.eu/augur-cryptocurrency/</a:t>
            </a:r>
            <a:endParaRPr sz="900"/>
          </a:p>
          <a:p>
            <a:pPr indent="-285750" lvl="0" marL="457200" rtl="0" algn="l">
              <a:lnSpc>
                <a:spcPct val="115000"/>
              </a:lnSpc>
              <a:spcBef>
                <a:spcPts val="0"/>
              </a:spcBef>
              <a:spcAft>
                <a:spcPts val="0"/>
              </a:spcAft>
              <a:buSzPts val="900"/>
              <a:buChar char="●"/>
            </a:pPr>
            <a:r>
              <a:rPr lang="en" sz="900" u="sng">
                <a:solidFill>
                  <a:schemeClr val="hlink"/>
                </a:solidFill>
                <a:hlinkClick r:id="rId9"/>
              </a:rPr>
              <a:t>https://www.investopedia.com/articles/investing/042015/bitcoin-vs-litecoin-whats-difference.asp</a:t>
            </a:r>
            <a:endParaRPr sz="900"/>
          </a:p>
          <a:p>
            <a:pPr indent="-285750" lvl="0" marL="457200" rtl="0" algn="l">
              <a:lnSpc>
                <a:spcPct val="115000"/>
              </a:lnSpc>
              <a:spcBef>
                <a:spcPts val="0"/>
              </a:spcBef>
              <a:spcAft>
                <a:spcPts val="0"/>
              </a:spcAft>
              <a:buSzPts val="900"/>
              <a:buChar char="●"/>
            </a:pPr>
            <a:r>
              <a:rPr lang="en" sz="900" u="sng">
                <a:solidFill>
                  <a:schemeClr val="hlink"/>
                </a:solidFill>
                <a:hlinkClick r:id="rId10"/>
              </a:rPr>
              <a:t>https://bitcoinchaser.com/stellar-lumens#:~:text=The%20Stellar%20Lumens%20Consensus%20Protocol,PoS</a:t>
            </a:r>
            <a:r>
              <a:rPr lang="en" sz="900"/>
              <a:t>)%20to%20secure%20its%20blockchain.</a:t>
            </a:r>
            <a:endParaRPr sz="900"/>
          </a:p>
          <a:p>
            <a:pPr indent="-285750" lvl="0" marL="457200" rtl="0" algn="l">
              <a:lnSpc>
                <a:spcPct val="115000"/>
              </a:lnSpc>
              <a:spcBef>
                <a:spcPts val="0"/>
              </a:spcBef>
              <a:spcAft>
                <a:spcPts val="0"/>
              </a:spcAft>
              <a:buSzPts val="900"/>
              <a:buChar char="●"/>
            </a:pPr>
            <a:r>
              <a:rPr lang="en" sz="900"/>
              <a:t>https://en.wikipedia.org/wiki/Main_Page</a:t>
            </a:r>
            <a:endParaRPr sz="900"/>
          </a:p>
          <a:p>
            <a:pPr indent="-285750" lvl="0" marL="457200" rtl="0" algn="l">
              <a:lnSpc>
                <a:spcPct val="115000"/>
              </a:lnSpc>
              <a:spcBef>
                <a:spcPts val="0"/>
              </a:spcBef>
              <a:spcAft>
                <a:spcPts val="0"/>
              </a:spcAft>
              <a:buSzPts val="900"/>
              <a:buChar char="●"/>
            </a:pPr>
            <a:r>
              <a:rPr lang="en" sz="900" u="sng">
                <a:solidFill>
                  <a:schemeClr val="hlink"/>
                </a:solidFill>
                <a:hlinkClick r:id="rId11"/>
              </a:rPr>
              <a:t>https://www.leewayhertz.com/what-is-stellar-blockchain/</a:t>
            </a:r>
            <a:endParaRPr sz="900"/>
          </a:p>
          <a:p>
            <a:pPr indent="-285750" lvl="0" marL="457200" rtl="0" algn="l">
              <a:lnSpc>
                <a:spcPct val="115000"/>
              </a:lnSpc>
              <a:spcBef>
                <a:spcPts val="0"/>
              </a:spcBef>
              <a:spcAft>
                <a:spcPts val="0"/>
              </a:spcAft>
              <a:buSzPts val="900"/>
              <a:buChar char="●"/>
            </a:pPr>
            <a:r>
              <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
          <p:cNvSpPr txBox="1"/>
          <p:nvPr>
            <p:ph type="title"/>
          </p:nvPr>
        </p:nvSpPr>
        <p:spPr>
          <a:xfrm>
            <a:off x="903200" y="793150"/>
            <a:ext cx="3709200" cy="63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700"/>
              <a:t>Bitcoin</a:t>
            </a:r>
            <a:endParaRPr sz="3700"/>
          </a:p>
        </p:txBody>
      </p:sp>
      <p:sp>
        <p:nvSpPr>
          <p:cNvPr id="494" name="Google Shape;494;p4"/>
          <p:cNvSpPr txBox="1"/>
          <p:nvPr>
            <p:ph idx="1" type="body"/>
          </p:nvPr>
        </p:nvSpPr>
        <p:spPr>
          <a:xfrm>
            <a:off x="501050" y="1800075"/>
            <a:ext cx="4218300" cy="2861700"/>
          </a:xfrm>
          <a:prstGeom prst="rect">
            <a:avLst/>
          </a:prstGeom>
          <a:noFill/>
          <a:ln>
            <a:noFill/>
          </a:ln>
        </p:spPr>
        <p:txBody>
          <a:bodyPr anchorCtr="0" anchor="t" bIns="91425" lIns="91425" spcFirstLastPara="1" rIns="91425" wrap="square" tIns="91425">
            <a:noAutofit/>
          </a:bodyPr>
          <a:lstStyle/>
          <a:p>
            <a:pPr indent="-304800" lvl="0" marL="457200" rtl="0" algn="l">
              <a:lnSpc>
                <a:spcPct val="142857"/>
              </a:lnSpc>
              <a:spcBef>
                <a:spcPts val="300"/>
              </a:spcBef>
              <a:spcAft>
                <a:spcPts val="0"/>
              </a:spcAft>
              <a:buClr>
                <a:srgbClr val="000000"/>
              </a:buClr>
              <a:buSzPts val="1200"/>
              <a:buChar char="●"/>
            </a:pPr>
            <a:r>
              <a:rPr lang="en" sz="1200">
                <a:solidFill>
                  <a:srgbClr val="000000"/>
                </a:solidFill>
              </a:rPr>
              <a:t>Bitcoin is a cryptocurrency released in 2009 by an individual or group of people using the name Satoshi Nakamoto.</a:t>
            </a:r>
            <a:endParaRPr sz="1200">
              <a:solidFill>
                <a:srgbClr val="000000"/>
              </a:solidFill>
            </a:endParaRPr>
          </a:p>
          <a:p>
            <a:pPr indent="-304800" lvl="0" marL="457200" rtl="0" algn="l">
              <a:lnSpc>
                <a:spcPct val="142857"/>
              </a:lnSpc>
              <a:spcBef>
                <a:spcPts val="0"/>
              </a:spcBef>
              <a:spcAft>
                <a:spcPts val="0"/>
              </a:spcAft>
              <a:buClr>
                <a:srgbClr val="000000"/>
              </a:buClr>
              <a:buSzPts val="1200"/>
              <a:buChar char="●"/>
            </a:pPr>
            <a:r>
              <a:rPr lang="en" sz="1200">
                <a:solidFill>
                  <a:srgbClr val="000000"/>
                </a:solidFill>
              </a:rPr>
              <a:t>It is the most popular and considered the first successful cryptocurrency</a:t>
            </a:r>
            <a:endParaRPr sz="1200">
              <a:solidFill>
                <a:srgbClr val="000000"/>
              </a:solidFill>
            </a:endParaRPr>
          </a:p>
          <a:p>
            <a:pPr indent="-304800" lvl="0" marL="457200" rtl="0" algn="l">
              <a:lnSpc>
                <a:spcPct val="142857"/>
              </a:lnSpc>
              <a:spcBef>
                <a:spcPts val="0"/>
              </a:spcBef>
              <a:spcAft>
                <a:spcPts val="0"/>
              </a:spcAft>
              <a:buClr>
                <a:srgbClr val="000000"/>
              </a:buClr>
              <a:buSzPts val="1200"/>
              <a:buChar char="●"/>
            </a:pPr>
            <a:r>
              <a:rPr lang="en" sz="1200">
                <a:solidFill>
                  <a:srgbClr val="000000"/>
                </a:solidFill>
              </a:rPr>
              <a:t>It is a decentralized open- sourced blockchain cryptocurrency that uses Nodes to verify each transaction </a:t>
            </a:r>
            <a:endParaRPr sz="1200">
              <a:solidFill>
                <a:srgbClr val="000000"/>
              </a:solidFill>
            </a:endParaRPr>
          </a:p>
          <a:p>
            <a:pPr indent="-304800" lvl="0" marL="457200" rtl="0" algn="l">
              <a:lnSpc>
                <a:spcPct val="142857"/>
              </a:lnSpc>
              <a:spcBef>
                <a:spcPts val="0"/>
              </a:spcBef>
              <a:spcAft>
                <a:spcPts val="0"/>
              </a:spcAft>
              <a:buClr>
                <a:srgbClr val="000000"/>
              </a:buClr>
              <a:buSzPts val="1200"/>
              <a:buChar char="●"/>
            </a:pPr>
            <a:r>
              <a:rPr lang="en" sz="1200">
                <a:solidFill>
                  <a:srgbClr val="000000"/>
                </a:solidFill>
              </a:rPr>
              <a:t>Has a finite supply</a:t>
            </a:r>
            <a:endParaRPr sz="1200">
              <a:solidFill>
                <a:srgbClr val="000000"/>
              </a:solidFill>
            </a:endParaRPr>
          </a:p>
        </p:txBody>
      </p:sp>
      <p:pic>
        <p:nvPicPr>
          <p:cNvPr id="495" name="Google Shape;495;p4"/>
          <p:cNvPicPr preferRelativeResize="0"/>
          <p:nvPr/>
        </p:nvPicPr>
        <p:blipFill rotWithShape="1">
          <a:blip r:embed="rId3">
            <a:alphaModFix/>
          </a:blip>
          <a:srcRect b="0" l="0" r="0" t="0"/>
          <a:stretch/>
        </p:blipFill>
        <p:spPr>
          <a:xfrm>
            <a:off x="5014550" y="1370325"/>
            <a:ext cx="3598300" cy="2402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
          <p:cNvSpPr txBox="1"/>
          <p:nvPr>
            <p:ph type="title"/>
          </p:nvPr>
        </p:nvSpPr>
        <p:spPr>
          <a:xfrm>
            <a:off x="885975" y="377950"/>
            <a:ext cx="6424200" cy="7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How is Bitcoin made?</a:t>
            </a:r>
            <a:endParaRPr/>
          </a:p>
        </p:txBody>
      </p:sp>
      <p:sp>
        <p:nvSpPr>
          <p:cNvPr id="501" name="Google Shape;501;p5"/>
          <p:cNvSpPr txBox="1"/>
          <p:nvPr>
            <p:ph idx="2" type="body"/>
          </p:nvPr>
        </p:nvSpPr>
        <p:spPr>
          <a:xfrm>
            <a:off x="5152375" y="910325"/>
            <a:ext cx="3591000" cy="3741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Computers race to solve algorithms in order to earn bitcoin using cryptography (Mining) Each block is added to the chain.</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Each Node has to show PoW (Proof-of-Work) in order to receive payment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Bitcoin is designed to have a finite supply (just like the amount of Gold on earth)</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As the supply of Bitcoin shrinks each block becomes progressively more difficult to mine (just like gold).</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More specifically every 4 years the amount of bitcoin earned per block is halved as it was designed to do.</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The supply of bitcoin is predicted to be exhausted in 2041.</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Miners will still be able to earn bitcoin by verifying transfers of Bitcoin </a:t>
            </a:r>
            <a:endParaRPr sz="1200">
              <a:latin typeface="Roboto"/>
              <a:ea typeface="Roboto"/>
              <a:cs typeface="Roboto"/>
              <a:sym typeface="Roboto"/>
            </a:endParaRPr>
          </a:p>
        </p:txBody>
      </p:sp>
      <p:pic>
        <p:nvPicPr>
          <p:cNvPr id="502" name="Google Shape;502;p5"/>
          <p:cNvPicPr preferRelativeResize="0"/>
          <p:nvPr/>
        </p:nvPicPr>
        <p:blipFill rotWithShape="1">
          <a:blip r:embed="rId3">
            <a:alphaModFix/>
          </a:blip>
          <a:srcRect b="0" l="0" r="0" t="0"/>
          <a:stretch/>
        </p:blipFill>
        <p:spPr>
          <a:xfrm>
            <a:off x="300600" y="1033650"/>
            <a:ext cx="4801650" cy="3617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Bitcoin use cases</a:t>
            </a:r>
            <a:endParaRPr/>
          </a:p>
        </p:txBody>
      </p:sp>
      <p:sp>
        <p:nvSpPr>
          <p:cNvPr id="508" name="Google Shape;508;p6"/>
          <p:cNvSpPr txBox="1"/>
          <p:nvPr>
            <p:ph idx="1" type="body"/>
          </p:nvPr>
        </p:nvSpPr>
        <p:spPr>
          <a:xfrm>
            <a:off x="898050" y="2015775"/>
            <a:ext cx="7347900" cy="244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Bitcoin can be used as an investment to protect from hyperinflation</a:t>
            </a:r>
            <a:endParaRPr/>
          </a:p>
          <a:p>
            <a:pPr indent="-311150" lvl="0" marL="457200" rtl="0" algn="l">
              <a:lnSpc>
                <a:spcPct val="115000"/>
              </a:lnSpc>
              <a:spcBef>
                <a:spcPts val="0"/>
              </a:spcBef>
              <a:spcAft>
                <a:spcPts val="0"/>
              </a:spcAft>
              <a:buSzPts val="1300"/>
              <a:buChar char="●"/>
            </a:pPr>
            <a:r>
              <a:rPr lang="en"/>
              <a:t>As an untraceable currency it has enormous value on the dark web</a:t>
            </a:r>
            <a:endParaRPr/>
          </a:p>
          <a:p>
            <a:pPr indent="-311150" lvl="0" marL="457200" rtl="0" algn="l">
              <a:lnSpc>
                <a:spcPct val="115000"/>
              </a:lnSpc>
              <a:spcBef>
                <a:spcPts val="0"/>
              </a:spcBef>
              <a:spcAft>
                <a:spcPts val="0"/>
              </a:spcAft>
              <a:buSzPts val="1300"/>
              <a:buChar char="●"/>
            </a:pPr>
            <a:r>
              <a:rPr lang="en"/>
              <a:t>Since no physical transaction takes place it can be transferred in high quantities at a relatively low cost</a:t>
            </a:r>
            <a:endParaRPr/>
          </a:p>
          <a:p>
            <a:pPr indent="-311150" lvl="0" marL="457200" rtl="0" algn="l">
              <a:lnSpc>
                <a:spcPct val="115000"/>
              </a:lnSpc>
              <a:spcBef>
                <a:spcPts val="0"/>
              </a:spcBef>
              <a:spcAft>
                <a:spcPts val="0"/>
              </a:spcAft>
              <a:buSzPts val="1300"/>
              <a:buChar char="●"/>
            </a:pPr>
            <a:r>
              <a:rPr lang="en"/>
              <a:t>Difficult to hack because each node stores and approves each transaction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problem does Bitcoin solve?</a:t>
            </a:r>
            <a:endParaRPr/>
          </a:p>
        </p:txBody>
      </p:sp>
      <p:sp>
        <p:nvSpPr>
          <p:cNvPr id="514" name="Google Shape;514;p7"/>
          <p:cNvSpPr txBox="1"/>
          <p:nvPr/>
        </p:nvSpPr>
        <p:spPr>
          <a:xfrm>
            <a:off x="4626300" y="1728600"/>
            <a:ext cx="3765300" cy="2839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Double spending- digital assets used to be managed by large organizations because they were so easy to copy.</a:t>
            </a:r>
            <a:endParaRPr b="0" i="0" sz="1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Bitcoin is decentralized and all of the Nodes need to agree to any changes to the blockchain, compared to the US Dollar which is controlled by One entity.</a:t>
            </a:r>
            <a:endParaRPr b="0" i="0" sz="1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Bitcoin can be used anonymously. Protecting exchanges from government scrutiny</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15" name="Google Shape;515;p7"/>
          <p:cNvPicPr preferRelativeResize="0"/>
          <p:nvPr/>
        </p:nvPicPr>
        <p:blipFill rotWithShape="1">
          <a:blip r:embed="rId3">
            <a:alphaModFix/>
          </a:blip>
          <a:srcRect b="0" l="0" r="0" t="0"/>
          <a:stretch/>
        </p:blipFill>
        <p:spPr>
          <a:xfrm>
            <a:off x="772425" y="1728600"/>
            <a:ext cx="3620025" cy="241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Ethereum</a:t>
            </a:r>
            <a:endParaRPr/>
          </a:p>
        </p:txBody>
      </p:sp>
      <p:sp>
        <p:nvSpPr>
          <p:cNvPr id="521" name="Google Shape;521;p8"/>
          <p:cNvSpPr txBox="1"/>
          <p:nvPr>
            <p:ph idx="1" type="body"/>
          </p:nvPr>
        </p:nvSpPr>
        <p:spPr>
          <a:xfrm>
            <a:off x="819150" y="1553225"/>
            <a:ext cx="4851000" cy="2885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Decentralized open- source blockchain that uses smart contract capabilities</a:t>
            </a:r>
            <a:endParaRPr/>
          </a:p>
          <a:p>
            <a:pPr indent="-311150" lvl="0" marL="457200" rtl="0" algn="l">
              <a:lnSpc>
                <a:spcPct val="115000"/>
              </a:lnSpc>
              <a:spcBef>
                <a:spcPts val="0"/>
              </a:spcBef>
              <a:spcAft>
                <a:spcPts val="0"/>
              </a:spcAft>
              <a:buSzPts val="1300"/>
              <a:buChar char="●"/>
            </a:pPr>
            <a:r>
              <a:rPr lang="en"/>
              <a:t>Uses Ether as a currency for automated smart contracts on the Ethereum network</a:t>
            </a:r>
            <a:endParaRPr/>
          </a:p>
          <a:p>
            <a:pPr indent="-311150" lvl="0" marL="457200" rtl="0" algn="l">
              <a:lnSpc>
                <a:spcPct val="115000"/>
              </a:lnSpc>
              <a:spcBef>
                <a:spcPts val="0"/>
              </a:spcBef>
              <a:spcAft>
                <a:spcPts val="0"/>
              </a:spcAft>
              <a:buSzPts val="1300"/>
              <a:buChar char="●"/>
            </a:pPr>
            <a:r>
              <a:rPr lang="en"/>
              <a:t>Nodes can store currency as well as smart contracts and dApps in a decentralized database</a:t>
            </a:r>
            <a:endParaRPr/>
          </a:p>
        </p:txBody>
      </p:sp>
      <p:pic>
        <p:nvPicPr>
          <p:cNvPr id="522" name="Google Shape;522;p8"/>
          <p:cNvPicPr preferRelativeResize="0"/>
          <p:nvPr/>
        </p:nvPicPr>
        <p:blipFill rotWithShape="1">
          <a:blip r:embed="rId3">
            <a:alphaModFix/>
          </a:blip>
          <a:srcRect b="0" l="0" r="0" t="0"/>
          <a:stretch/>
        </p:blipFill>
        <p:spPr>
          <a:xfrm>
            <a:off x="6037549" y="198975"/>
            <a:ext cx="2903450" cy="4729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